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2" r:id="rId4"/>
    <p:sldId id="258" r:id="rId5"/>
    <p:sldId id="259" r:id="rId6"/>
    <p:sldId id="263" r:id="rId7"/>
    <p:sldId id="264" r:id="rId8"/>
    <p:sldId id="265" r:id="rId9"/>
    <p:sldId id="266" r:id="rId10"/>
    <p:sldId id="267" r:id="rId11"/>
    <p:sldId id="268" r:id="rId12"/>
    <p:sldId id="269" r:id="rId13"/>
    <p:sldId id="282" r:id="rId14"/>
    <p:sldId id="270" r:id="rId15"/>
    <p:sldId id="283" r:id="rId16"/>
    <p:sldId id="260" r:id="rId17"/>
    <p:sldId id="271" r:id="rId18"/>
    <p:sldId id="261" r:id="rId19"/>
    <p:sldId id="273" r:id="rId20"/>
    <p:sldId id="274" r:id="rId21"/>
    <p:sldId id="275" r:id="rId22"/>
    <p:sldId id="284" r:id="rId23"/>
    <p:sldId id="276" r:id="rId24"/>
    <p:sldId id="285" r:id="rId25"/>
    <p:sldId id="286" r:id="rId26"/>
    <p:sldId id="277" r:id="rId27"/>
    <p:sldId id="278" r:id="rId28"/>
    <p:sldId id="279" r:id="rId29"/>
    <p:sldId id="280" r:id="rId30"/>
    <p:sldId id="281"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p:scale>
          <a:sx n="85" d="100"/>
          <a:sy n="85" d="100"/>
        </p:scale>
        <p:origin x="5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7E9CF9-7AC2-4B03-B821-B18A730251E4}" type="datetimeFigureOut">
              <a:rPr lang="en-US" smtClean="0"/>
              <a:t>19-May-20</a:t>
            </a:fld>
            <a:endParaRPr lang="en-US"/>
          </a:p>
        </p:txBody>
      </p:sp>
      <p:sp>
        <p:nvSpPr>
          <p:cNvPr id="5" name="Footer Placeholder 4"/>
          <p:cNvSpPr>
            <a:spLocks noGrp="1"/>
          </p:cNvSpPr>
          <p:nvPr>
            <p:ph type="ftr" sz="quarter" idx="11"/>
          </p:nvPr>
        </p:nvSpPr>
        <p:spPr>
          <a:xfrm>
            <a:off x="1127124" y="329307"/>
            <a:ext cx="5943668" cy="309201"/>
          </a:xfrm>
        </p:spPr>
        <p:txBody>
          <a:bodyPr/>
          <a:lstStyle/>
          <a:p>
            <a:endParaRPr lang="en-US"/>
          </a:p>
        </p:txBody>
      </p:sp>
      <p:sp>
        <p:nvSpPr>
          <p:cNvPr id="6" name="Slide Number Placeholder 5"/>
          <p:cNvSpPr>
            <a:spLocks noGrp="1"/>
          </p:cNvSpPr>
          <p:nvPr>
            <p:ph type="sldNum" sz="quarter" idx="12"/>
          </p:nvPr>
        </p:nvSpPr>
        <p:spPr>
          <a:xfrm>
            <a:off x="9924392" y="134930"/>
            <a:ext cx="811019" cy="503578"/>
          </a:xfrm>
        </p:spPr>
        <p:txBody>
          <a:bodyPr/>
          <a:lstStyle/>
          <a:p>
            <a:fld id="{EB81D8D2-E813-4D24-8843-92C3B5468836}"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5921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7E9CF9-7AC2-4B03-B821-B18A730251E4}" type="datetimeFigureOut">
              <a:rPr lang="en-US" smtClean="0"/>
              <a:t>19-May-20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1D8D2-E813-4D24-8843-92C3B5468836}" type="slidenum">
              <a:rPr lang="en-US" smtClean="0"/>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9490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7E9CF9-7AC2-4B03-B821-B18A730251E4}" type="datetimeFigureOut">
              <a:rPr lang="en-US" smtClean="0"/>
              <a:t>19-May-20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1D8D2-E813-4D24-8843-92C3B5468836}" type="slidenum">
              <a:rPr lang="en-US" smtClean="0"/>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15969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A87E9CF9-7AC2-4B03-B821-B18A730251E4}" type="datetimeFigureOut">
              <a:rPr lang="en-US" smtClean="0"/>
              <a:t>19-May-20</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EB81D8D2-E813-4D24-8843-92C3B5468836}" type="slidenum">
              <a:rPr lang="en-US" smtClean="0"/>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17207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87E9CF9-7AC2-4B03-B821-B18A730251E4}" type="datetimeFigureOut">
              <a:rPr lang="en-US" smtClean="0"/>
              <a:t>19-May-20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1D8D2-E813-4D24-8843-92C3B5468836}"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53111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7E9CF9-7AC2-4B03-B821-B18A730251E4}" type="datetimeFigureOut">
              <a:rPr lang="en-US" smtClean="0"/>
              <a:t>19-May-20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1D8D2-E813-4D24-8843-92C3B5468836}"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2588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7E9CF9-7AC2-4B03-B821-B18A730251E4}" type="datetimeFigureOut">
              <a:rPr lang="en-US" smtClean="0"/>
              <a:t>19-May-20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1D8D2-E813-4D24-8843-92C3B5468836}" type="slidenum">
              <a:rPr lang="en-US" smtClean="0"/>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569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7E9CF9-7AC2-4B03-B821-B18A730251E4}" type="datetimeFigureOut">
              <a:rPr lang="en-US" smtClean="0"/>
              <a:t>19-May-20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1D8D2-E813-4D24-8843-92C3B5468836}" type="slidenum">
              <a:rPr lang="en-US" smtClean="0"/>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6715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E9CF9-7AC2-4B03-B821-B18A730251E4}" type="datetimeFigureOut">
              <a:rPr lang="en-US" smtClean="0"/>
              <a:t>19-May-20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1D8D2-E813-4D24-8843-92C3B5468836}" type="slidenum">
              <a:rPr lang="en-US" smtClean="0"/>
              <a:t>‹#›</a:t>
            </a:fld>
            <a:endParaRPr lang="en-US"/>
          </a:p>
        </p:txBody>
      </p:sp>
    </p:spTree>
    <p:extLst>
      <p:ext uri="{BB962C8B-B14F-4D97-AF65-F5344CB8AC3E}">
        <p14:creationId xmlns:p14="http://schemas.microsoft.com/office/powerpoint/2010/main" val="285189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7E9CF9-7AC2-4B03-B821-B18A730251E4}" type="datetimeFigureOut">
              <a:rPr lang="en-US" smtClean="0"/>
              <a:t>19-May-20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1D8D2-E813-4D24-8843-92C3B5468836}"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0914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A87E9CF9-7AC2-4B03-B821-B18A730251E4}" type="datetimeFigureOut">
              <a:rPr lang="en-US" smtClean="0"/>
              <a:t>19-May-20</a:t>
            </a:fld>
            <a:endParaRPr lang="en-US"/>
          </a:p>
        </p:txBody>
      </p:sp>
      <p:sp>
        <p:nvSpPr>
          <p:cNvPr id="6" name="Footer Placeholder 5"/>
          <p:cNvSpPr>
            <a:spLocks noGrp="1"/>
          </p:cNvSpPr>
          <p:nvPr>
            <p:ph type="ftr" sz="quarter" idx="11"/>
          </p:nvPr>
        </p:nvSpPr>
        <p:spPr>
          <a:xfrm>
            <a:off x="1125300" y="318640"/>
            <a:ext cx="4877818" cy="320931"/>
          </a:xfrm>
        </p:spPr>
        <p:txBody>
          <a:bodyPr/>
          <a:lstStyle/>
          <a:p>
            <a:endParaRPr lang="en-US"/>
          </a:p>
        </p:txBody>
      </p:sp>
      <p:sp>
        <p:nvSpPr>
          <p:cNvPr id="7" name="Slide Number Placeholder 6"/>
          <p:cNvSpPr>
            <a:spLocks noGrp="1"/>
          </p:cNvSpPr>
          <p:nvPr>
            <p:ph type="sldNum" sz="quarter" idx="12"/>
          </p:nvPr>
        </p:nvSpPr>
        <p:spPr>
          <a:xfrm>
            <a:off x="6176794" y="137408"/>
            <a:ext cx="811019" cy="503578"/>
          </a:xfrm>
        </p:spPr>
        <p:txBody>
          <a:bodyPr/>
          <a:lstStyle/>
          <a:p>
            <a:fld id="{EB81D8D2-E813-4D24-8843-92C3B5468836}" type="slidenum">
              <a:rPr lang="en-US" smtClean="0"/>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64471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87E9CF9-7AC2-4B03-B821-B18A730251E4}" type="datetimeFigureOut">
              <a:rPr lang="en-US" smtClean="0"/>
              <a:t>19-May-20</a:t>
            </a:fld>
            <a:endParaRPr lang="en-US"/>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EB81D8D2-E813-4D24-8843-92C3B5468836}" type="slidenum">
              <a:rPr lang="en-US" smtClean="0"/>
              <a:t>‹#›</a:t>
            </a:fld>
            <a:endParaRPr lang="en-US"/>
          </a:p>
        </p:txBody>
      </p:sp>
    </p:spTree>
    <p:extLst>
      <p:ext uri="{BB962C8B-B14F-4D97-AF65-F5344CB8AC3E}">
        <p14:creationId xmlns:p14="http://schemas.microsoft.com/office/powerpoint/2010/main" val="16064638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E6F4-5F34-417C-8B96-C31AEE6F5FED}"/>
              </a:ext>
            </a:extLst>
          </p:cNvPr>
          <p:cNvSpPr>
            <a:spLocks noGrp="1"/>
          </p:cNvSpPr>
          <p:nvPr>
            <p:ph type="ctrTitle"/>
          </p:nvPr>
        </p:nvSpPr>
        <p:spPr>
          <a:xfrm>
            <a:off x="1128403" y="816747"/>
            <a:ext cx="8637073" cy="2612254"/>
          </a:xfrm>
        </p:spPr>
        <p:txBody>
          <a:bodyPr>
            <a:normAutofit fontScale="90000"/>
          </a:bodyPr>
          <a:lstStyle/>
          <a:p>
            <a:pPr algn="ctr"/>
            <a:r>
              <a:rPr lang="en-US" b="1" dirty="0"/>
              <a:t>JOINTS, LOCKING &amp; UNLOCKING OF KNEE &amp; ARCH OF FOOT </a:t>
            </a:r>
          </a:p>
        </p:txBody>
      </p:sp>
      <p:sp>
        <p:nvSpPr>
          <p:cNvPr id="3" name="Subtitle 2">
            <a:extLst>
              <a:ext uri="{FF2B5EF4-FFF2-40B4-BE49-F238E27FC236}">
                <a16:creationId xmlns:a16="http://schemas.microsoft.com/office/drawing/2014/main" id="{5D860907-30A7-45C5-B061-3BC5228BF997}"/>
              </a:ext>
            </a:extLst>
          </p:cNvPr>
          <p:cNvSpPr>
            <a:spLocks noGrp="1"/>
          </p:cNvSpPr>
          <p:nvPr>
            <p:ph type="subTitle" idx="1"/>
          </p:nvPr>
        </p:nvSpPr>
        <p:spPr>
          <a:xfrm>
            <a:off x="1128404" y="3429000"/>
            <a:ext cx="8637072" cy="2270463"/>
          </a:xfrm>
        </p:spPr>
        <p:txBody>
          <a:bodyPr>
            <a:noAutofit/>
          </a:bodyPr>
          <a:lstStyle/>
          <a:p>
            <a:pPr algn="ctr"/>
            <a:r>
              <a:rPr lang="en-US" sz="6000" b="1" dirty="0"/>
              <a:t>OF </a:t>
            </a:r>
          </a:p>
          <a:p>
            <a:pPr algn="ctr"/>
            <a:r>
              <a:rPr lang="en-US" sz="6000" b="1" dirty="0"/>
              <a:t>LOWER LIMB</a:t>
            </a:r>
          </a:p>
        </p:txBody>
      </p:sp>
    </p:spTree>
    <p:extLst>
      <p:ext uri="{BB962C8B-B14F-4D97-AF65-F5344CB8AC3E}">
        <p14:creationId xmlns:p14="http://schemas.microsoft.com/office/powerpoint/2010/main" val="3697053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F68E4-4533-436A-AC2B-65DE652B9475}"/>
              </a:ext>
            </a:extLst>
          </p:cNvPr>
          <p:cNvSpPr>
            <a:spLocks noGrp="1"/>
          </p:cNvSpPr>
          <p:nvPr>
            <p:ph type="title"/>
          </p:nvPr>
        </p:nvSpPr>
        <p:spPr>
          <a:xfrm>
            <a:off x="1131052" y="79900"/>
            <a:ext cx="9605635" cy="648070"/>
          </a:xfrm>
        </p:spPr>
        <p:txBody>
          <a:bodyPr>
            <a:normAutofit/>
          </a:bodyPr>
          <a:lstStyle/>
          <a:p>
            <a:pPr algn="ctr"/>
            <a:r>
              <a:rPr lang="en-US" sz="3600" b="1" dirty="0"/>
              <a:t>Capsular Attachment of Hip Joint</a:t>
            </a:r>
          </a:p>
        </p:txBody>
      </p:sp>
      <p:sp>
        <p:nvSpPr>
          <p:cNvPr id="8" name="Content Placeholder 7">
            <a:extLst>
              <a:ext uri="{FF2B5EF4-FFF2-40B4-BE49-F238E27FC236}">
                <a16:creationId xmlns:a16="http://schemas.microsoft.com/office/drawing/2014/main" id="{3C6BEF6F-CDC4-44CA-8EAD-DE73BCD21A6B}"/>
              </a:ext>
            </a:extLst>
          </p:cNvPr>
          <p:cNvSpPr>
            <a:spLocks noGrp="1"/>
          </p:cNvSpPr>
          <p:nvPr>
            <p:ph sz="half" idx="1"/>
          </p:nvPr>
        </p:nvSpPr>
        <p:spPr>
          <a:xfrm>
            <a:off x="1131052" y="949911"/>
            <a:ext cx="4866466" cy="4731798"/>
          </a:xfrm>
        </p:spPr>
        <p:txBody>
          <a:bodyPr>
            <a:noAutofit/>
          </a:bodyPr>
          <a:lstStyle/>
          <a:p>
            <a:pPr marL="0" indent="0">
              <a:buNone/>
            </a:pPr>
            <a:r>
              <a:rPr lang="en-US" sz="2800" dirty="0"/>
              <a:t>Capsular ligament is attached to the upper end of the femur. It starts from the front of the neck in a continuous line along the intertrochanteric line up to the lower margin of the neck medially……</a:t>
            </a:r>
          </a:p>
        </p:txBody>
      </p:sp>
      <p:pic>
        <p:nvPicPr>
          <p:cNvPr id="11" name="Content Placeholder 11">
            <a:extLst>
              <a:ext uri="{FF2B5EF4-FFF2-40B4-BE49-F238E27FC236}">
                <a16:creationId xmlns:a16="http://schemas.microsoft.com/office/drawing/2014/main" id="{75D7236C-2EF6-4D80-85BD-E7490BDAC8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70403" y="1402672"/>
            <a:ext cx="4269231" cy="4056801"/>
          </a:xfrm>
        </p:spPr>
      </p:pic>
    </p:spTree>
    <p:extLst>
      <p:ext uri="{BB962C8B-B14F-4D97-AF65-F5344CB8AC3E}">
        <p14:creationId xmlns:p14="http://schemas.microsoft.com/office/powerpoint/2010/main" val="4142545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2DE3D-7129-4667-8872-BB0623A18667}"/>
              </a:ext>
            </a:extLst>
          </p:cNvPr>
          <p:cNvSpPr>
            <a:spLocks noGrp="1"/>
          </p:cNvSpPr>
          <p:nvPr>
            <p:ph type="title"/>
          </p:nvPr>
        </p:nvSpPr>
        <p:spPr>
          <a:xfrm>
            <a:off x="1131828" y="88778"/>
            <a:ext cx="9607661" cy="648070"/>
          </a:xfrm>
        </p:spPr>
        <p:txBody>
          <a:bodyPr>
            <a:normAutofit/>
          </a:bodyPr>
          <a:lstStyle/>
          <a:p>
            <a:pPr algn="ctr"/>
            <a:r>
              <a:rPr lang="en-US" sz="3600" b="1" dirty="0"/>
              <a:t>Capsular Attachment of Hip Joint</a:t>
            </a:r>
            <a:endParaRPr lang="en-US" sz="3600" dirty="0"/>
          </a:p>
        </p:txBody>
      </p:sp>
      <p:sp>
        <p:nvSpPr>
          <p:cNvPr id="3" name="Text Placeholder 2">
            <a:extLst>
              <a:ext uri="{FF2B5EF4-FFF2-40B4-BE49-F238E27FC236}">
                <a16:creationId xmlns:a16="http://schemas.microsoft.com/office/drawing/2014/main" id="{8C92704C-FA92-4B7B-8935-448E667BED19}"/>
              </a:ext>
            </a:extLst>
          </p:cNvPr>
          <p:cNvSpPr>
            <a:spLocks noGrp="1"/>
          </p:cNvSpPr>
          <p:nvPr>
            <p:ph type="body" idx="1"/>
          </p:nvPr>
        </p:nvSpPr>
        <p:spPr>
          <a:xfrm>
            <a:off x="798989" y="861135"/>
            <a:ext cx="5095783" cy="1158979"/>
          </a:xfrm>
        </p:spPr>
        <p:txBody>
          <a:bodyPr>
            <a:noAutofit/>
          </a:bodyPr>
          <a:lstStyle/>
          <a:p>
            <a:r>
              <a:rPr lang="en-US" sz="2000" dirty="0">
                <a:solidFill>
                  <a:schemeClr val="tx1"/>
                </a:solidFill>
              </a:rPr>
              <a:t>Then runs above and backward from in front of the lesser trochanter then it run to the posterior surface</a:t>
            </a:r>
          </a:p>
        </p:txBody>
      </p:sp>
      <p:pic>
        <p:nvPicPr>
          <p:cNvPr id="8" name="Content Placeholder 7">
            <a:extLst>
              <a:ext uri="{FF2B5EF4-FFF2-40B4-BE49-F238E27FC236}">
                <a16:creationId xmlns:a16="http://schemas.microsoft.com/office/drawing/2014/main" id="{D7A26872-8A85-4DE9-8605-63E42F9BB85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8889" y="2166151"/>
            <a:ext cx="5095783" cy="3391270"/>
          </a:xfrm>
        </p:spPr>
      </p:pic>
      <p:sp>
        <p:nvSpPr>
          <p:cNvPr id="6" name="Text Placeholder 5">
            <a:extLst>
              <a:ext uri="{FF2B5EF4-FFF2-40B4-BE49-F238E27FC236}">
                <a16:creationId xmlns:a16="http://schemas.microsoft.com/office/drawing/2014/main" id="{E9A747FF-00B1-4D8E-8A63-FDDED93F4212}"/>
              </a:ext>
            </a:extLst>
          </p:cNvPr>
          <p:cNvSpPr>
            <a:spLocks noGrp="1"/>
          </p:cNvSpPr>
          <p:nvPr>
            <p:ph type="body" sz="quarter" idx="3"/>
          </p:nvPr>
        </p:nvSpPr>
        <p:spPr>
          <a:xfrm>
            <a:off x="6094336" y="861135"/>
            <a:ext cx="4834541" cy="1305016"/>
          </a:xfrm>
        </p:spPr>
        <p:txBody>
          <a:bodyPr>
            <a:noAutofit/>
          </a:bodyPr>
          <a:lstStyle/>
          <a:p>
            <a:r>
              <a:rPr lang="en-US" sz="2000" dirty="0">
                <a:solidFill>
                  <a:schemeClr val="tx1"/>
                </a:solidFill>
              </a:rPr>
              <a:t>of the neck 1cm in front from the intertrochanteric crest up to the upper margin of the neck near the root of the greater trochanter.</a:t>
            </a:r>
          </a:p>
        </p:txBody>
      </p:sp>
      <p:pic>
        <p:nvPicPr>
          <p:cNvPr id="9" name="Content Placeholder 9">
            <a:extLst>
              <a:ext uri="{FF2B5EF4-FFF2-40B4-BE49-F238E27FC236}">
                <a16:creationId xmlns:a16="http://schemas.microsoft.com/office/drawing/2014/main" id="{1274C4F6-BE46-4B0B-B81B-726A248B43F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17330" y="2166151"/>
            <a:ext cx="4711547" cy="3568823"/>
          </a:xfrm>
        </p:spPr>
      </p:pic>
    </p:spTree>
    <p:extLst>
      <p:ext uri="{BB962C8B-B14F-4D97-AF65-F5344CB8AC3E}">
        <p14:creationId xmlns:p14="http://schemas.microsoft.com/office/powerpoint/2010/main" val="237364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901D-ACFF-4930-877C-660F0DCEEC90}"/>
              </a:ext>
            </a:extLst>
          </p:cNvPr>
          <p:cNvSpPr>
            <a:spLocks noGrp="1"/>
          </p:cNvSpPr>
          <p:nvPr>
            <p:ph type="title"/>
          </p:nvPr>
        </p:nvSpPr>
        <p:spPr>
          <a:xfrm>
            <a:off x="1131052" y="133165"/>
            <a:ext cx="9605635" cy="656948"/>
          </a:xfrm>
        </p:spPr>
        <p:txBody>
          <a:bodyPr>
            <a:normAutofit/>
          </a:bodyPr>
          <a:lstStyle/>
          <a:p>
            <a:pPr algn="ctr"/>
            <a:r>
              <a:rPr lang="en-US" sz="4000" b="1" dirty="0"/>
              <a:t>Knee Joint</a:t>
            </a:r>
          </a:p>
        </p:txBody>
      </p:sp>
      <p:sp>
        <p:nvSpPr>
          <p:cNvPr id="3" name="Content Placeholder 2">
            <a:extLst>
              <a:ext uri="{FF2B5EF4-FFF2-40B4-BE49-F238E27FC236}">
                <a16:creationId xmlns:a16="http://schemas.microsoft.com/office/drawing/2014/main" id="{F6B7AC22-16A0-4192-95A3-55CFAFBF2369}"/>
              </a:ext>
            </a:extLst>
          </p:cNvPr>
          <p:cNvSpPr>
            <a:spLocks noGrp="1"/>
          </p:cNvSpPr>
          <p:nvPr>
            <p:ph sz="half" idx="1"/>
          </p:nvPr>
        </p:nvSpPr>
        <p:spPr>
          <a:xfrm>
            <a:off x="609600" y="967666"/>
            <a:ext cx="5338439" cy="5131293"/>
          </a:xfrm>
        </p:spPr>
        <p:txBody>
          <a:bodyPr>
            <a:noAutofit/>
          </a:bodyPr>
          <a:lstStyle/>
          <a:p>
            <a:pPr marL="0" indent="0">
              <a:buNone/>
            </a:pPr>
            <a:r>
              <a:rPr lang="en-US" sz="1800" b="1" dirty="0"/>
              <a:t>Type</a:t>
            </a:r>
            <a:r>
              <a:rPr lang="en-US" sz="1600" dirty="0"/>
              <a:t> – Complex compound type of synovial joint. Biaxial joint according to axis.</a:t>
            </a:r>
          </a:p>
          <a:p>
            <a:pPr marL="0" indent="0">
              <a:buNone/>
            </a:pPr>
            <a:r>
              <a:rPr lang="en-US" sz="1800" b="1" dirty="0"/>
              <a:t>Articular surface</a:t>
            </a:r>
            <a:r>
              <a:rPr lang="en-US" sz="1800" dirty="0"/>
              <a:t> </a:t>
            </a:r>
            <a:r>
              <a:rPr lang="en-US" sz="1600" dirty="0"/>
              <a:t>– Two condyles &amp; patellar surface of femur articulate with two condyles of tibia &amp; patellar posterior articular surface.</a:t>
            </a:r>
          </a:p>
          <a:p>
            <a:pPr marL="0" indent="0">
              <a:buNone/>
            </a:pPr>
            <a:r>
              <a:rPr lang="en-US" sz="1800" b="1" dirty="0"/>
              <a:t>Why complex</a:t>
            </a:r>
            <a:r>
              <a:rPr lang="en-US" sz="1800" dirty="0"/>
              <a:t> </a:t>
            </a:r>
            <a:r>
              <a:rPr lang="en-US" sz="1600" dirty="0"/>
              <a:t>– A joints divided into two compartments by an articular disc or meniscus also presence of intra articular ligaments &amp; muscle.</a:t>
            </a:r>
          </a:p>
          <a:p>
            <a:pPr marL="0" indent="0">
              <a:buNone/>
            </a:pPr>
            <a:r>
              <a:rPr lang="en-US" sz="1800" b="1" dirty="0"/>
              <a:t>Why compound </a:t>
            </a:r>
            <a:r>
              <a:rPr lang="en-US" sz="1600" dirty="0"/>
              <a:t>– More than two articular bones are involved sharing a common articular capsule.</a:t>
            </a:r>
          </a:p>
          <a:p>
            <a:pPr marL="0" indent="0">
              <a:buNone/>
            </a:pPr>
            <a:r>
              <a:rPr lang="en-US" sz="1600" b="1" dirty="0"/>
              <a:t>Within the knee joint there are 2 other joints- </a:t>
            </a:r>
          </a:p>
          <a:p>
            <a:pPr marL="0" indent="0">
              <a:buNone/>
            </a:pPr>
            <a:r>
              <a:rPr lang="en-US" sz="1800" b="1" dirty="0"/>
              <a:t>Tibiofemoral joint </a:t>
            </a:r>
            <a:r>
              <a:rPr lang="en-US" sz="1600" dirty="0"/>
              <a:t>– Condylar type of synovial joint.</a:t>
            </a:r>
          </a:p>
          <a:p>
            <a:pPr marL="0" indent="0">
              <a:buNone/>
            </a:pPr>
            <a:r>
              <a:rPr lang="en-US" sz="1800" b="1" dirty="0" err="1"/>
              <a:t>Femoropatellar</a:t>
            </a:r>
            <a:r>
              <a:rPr lang="en-US" sz="1800" b="1" dirty="0"/>
              <a:t> joint </a:t>
            </a:r>
            <a:r>
              <a:rPr lang="en-US" sz="1600" dirty="0"/>
              <a:t>– Saddle type of synovial joint.</a:t>
            </a:r>
          </a:p>
        </p:txBody>
      </p:sp>
      <p:pic>
        <p:nvPicPr>
          <p:cNvPr id="6" name="Content Placeholder 5">
            <a:extLst>
              <a:ext uri="{FF2B5EF4-FFF2-40B4-BE49-F238E27FC236}">
                <a16:creationId xmlns:a16="http://schemas.microsoft.com/office/drawing/2014/main" id="{ADDDC252-24DE-4F4F-90B2-7FDFCA1D62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109710"/>
            <a:ext cx="5223029" cy="4527610"/>
          </a:xfrm>
        </p:spPr>
      </p:pic>
    </p:spTree>
    <p:extLst>
      <p:ext uri="{BB962C8B-B14F-4D97-AF65-F5344CB8AC3E}">
        <p14:creationId xmlns:p14="http://schemas.microsoft.com/office/powerpoint/2010/main" val="80352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5244-2C1D-43B6-8280-05DAA0BA1ACA}"/>
              </a:ext>
            </a:extLst>
          </p:cNvPr>
          <p:cNvSpPr>
            <a:spLocks noGrp="1"/>
          </p:cNvSpPr>
          <p:nvPr>
            <p:ph type="title"/>
          </p:nvPr>
        </p:nvSpPr>
        <p:spPr>
          <a:xfrm>
            <a:off x="1131052" y="106533"/>
            <a:ext cx="9605635" cy="719090"/>
          </a:xfrm>
        </p:spPr>
        <p:txBody>
          <a:bodyPr>
            <a:normAutofit/>
          </a:bodyPr>
          <a:lstStyle/>
          <a:p>
            <a:pPr algn="ctr"/>
            <a:r>
              <a:rPr lang="en-US" sz="4000" b="1" dirty="0"/>
              <a:t>Menisci &amp; Its Function</a:t>
            </a:r>
          </a:p>
        </p:txBody>
      </p:sp>
      <p:pic>
        <p:nvPicPr>
          <p:cNvPr id="6" name="Content Placeholder 5">
            <a:extLst>
              <a:ext uri="{FF2B5EF4-FFF2-40B4-BE49-F238E27FC236}">
                <a16:creationId xmlns:a16="http://schemas.microsoft.com/office/drawing/2014/main" id="{2D01AEAE-DF9A-4323-98D8-DE9F4C172D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8789" y="949911"/>
            <a:ext cx="4897708" cy="4350057"/>
          </a:xfrm>
        </p:spPr>
      </p:pic>
      <p:pic>
        <p:nvPicPr>
          <p:cNvPr id="8" name="Content Placeholder 7">
            <a:extLst>
              <a:ext uri="{FF2B5EF4-FFF2-40B4-BE49-F238E27FC236}">
                <a16:creationId xmlns:a16="http://schemas.microsoft.com/office/drawing/2014/main" id="{E072DC33-17B8-4AFE-9529-479A04F7ADE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0184" y="949911"/>
            <a:ext cx="4897708" cy="4350057"/>
          </a:xfrm>
        </p:spPr>
      </p:pic>
    </p:spTree>
    <p:extLst>
      <p:ext uri="{BB962C8B-B14F-4D97-AF65-F5344CB8AC3E}">
        <p14:creationId xmlns:p14="http://schemas.microsoft.com/office/powerpoint/2010/main" val="358994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5998-F0D3-48A3-A9AF-C510047F4E85}"/>
              </a:ext>
            </a:extLst>
          </p:cNvPr>
          <p:cNvSpPr>
            <a:spLocks noGrp="1"/>
          </p:cNvSpPr>
          <p:nvPr>
            <p:ph type="title"/>
          </p:nvPr>
        </p:nvSpPr>
        <p:spPr>
          <a:xfrm>
            <a:off x="1131052" y="71022"/>
            <a:ext cx="9605635" cy="683580"/>
          </a:xfrm>
        </p:spPr>
        <p:txBody>
          <a:bodyPr>
            <a:normAutofit fontScale="90000"/>
          </a:bodyPr>
          <a:lstStyle/>
          <a:p>
            <a:pPr algn="ctr"/>
            <a:r>
              <a:rPr lang="en-US" sz="4000" b="1" dirty="0"/>
              <a:t>Medial Meniscus</a:t>
            </a:r>
            <a:br>
              <a:rPr lang="en-US" sz="4000" b="1" dirty="0"/>
            </a:br>
            <a:endParaRPr lang="en-US" sz="4000" b="1" dirty="0"/>
          </a:p>
        </p:txBody>
      </p:sp>
      <p:pic>
        <p:nvPicPr>
          <p:cNvPr id="8" name="Content Placeholder 7">
            <a:extLst>
              <a:ext uri="{FF2B5EF4-FFF2-40B4-BE49-F238E27FC236}">
                <a16:creationId xmlns:a16="http://schemas.microsoft.com/office/drawing/2014/main" id="{A207F1F7-C419-4811-AEDD-7EBC550AC8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5313" y="994299"/>
            <a:ext cx="3294240" cy="4314548"/>
          </a:xfrm>
        </p:spPr>
      </p:pic>
      <p:pic>
        <p:nvPicPr>
          <p:cNvPr id="6" name="Content Placeholder 5">
            <a:extLst>
              <a:ext uri="{FF2B5EF4-FFF2-40B4-BE49-F238E27FC236}">
                <a16:creationId xmlns:a16="http://schemas.microsoft.com/office/drawing/2014/main" id="{43C27130-6B5C-42D2-B692-D7D3F4DA61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2214" y="994299"/>
            <a:ext cx="5454473" cy="4314548"/>
          </a:xfrm>
        </p:spPr>
      </p:pic>
    </p:spTree>
    <p:extLst>
      <p:ext uri="{BB962C8B-B14F-4D97-AF65-F5344CB8AC3E}">
        <p14:creationId xmlns:p14="http://schemas.microsoft.com/office/powerpoint/2010/main" val="1804777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E5A3-1131-453C-BCD4-60D36C424329}"/>
              </a:ext>
            </a:extLst>
          </p:cNvPr>
          <p:cNvSpPr>
            <a:spLocks noGrp="1"/>
          </p:cNvSpPr>
          <p:nvPr>
            <p:ph type="title"/>
          </p:nvPr>
        </p:nvSpPr>
        <p:spPr>
          <a:xfrm>
            <a:off x="1193195" y="133165"/>
            <a:ext cx="9605635" cy="674703"/>
          </a:xfrm>
        </p:spPr>
        <p:txBody>
          <a:bodyPr>
            <a:normAutofit/>
          </a:bodyPr>
          <a:lstStyle/>
          <a:p>
            <a:pPr algn="ctr"/>
            <a:r>
              <a:rPr lang="en-US" sz="3600" b="1" dirty="0"/>
              <a:t>Lateral Meniscus</a:t>
            </a:r>
          </a:p>
        </p:txBody>
      </p:sp>
      <p:pic>
        <p:nvPicPr>
          <p:cNvPr id="6" name="Content Placeholder 5">
            <a:extLst>
              <a:ext uri="{FF2B5EF4-FFF2-40B4-BE49-F238E27FC236}">
                <a16:creationId xmlns:a16="http://schemas.microsoft.com/office/drawing/2014/main" id="{DA946ECE-EAEB-4C95-B812-71D2FE9D389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8284" y="896645"/>
            <a:ext cx="3968318" cy="4394445"/>
          </a:xfrm>
        </p:spPr>
      </p:pic>
      <p:pic>
        <p:nvPicPr>
          <p:cNvPr id="8" name="Content Placeholder 7">
            <a:extLst>
              <a:ext uri="{FF2B5EF4-FFF2-40B4-BE49-F238E27FC236}">
                <a16:creationId xmlns:a16="http://schemas.microsoft.com/office/drawing/2014/main" id="{04AFDBB3-4F5B-4D3C-99BC-D976A5F2785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92427" y="1056443"/>
            <a:ext cx="4607511" cy="4394445"/>
          </a:xfrm>
        </p:spPr>
      </p:pic>
    </p:spTree>
    <p:extLst>
      <p:ext uri="{BB962C8B-B14F-4D97-AF65-F5344CB8AC3E}">
        <p14:creationId xmlns:p14="http://schemas.microsoft.com/office/powerpoint/2010/main" val="345333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C7D32-B4A3-4A39-B44F-0822FF3BCF82}"/>
              </a:ext>
            </a:extLst>
          </p:cNvPr>
          <p:cNvSpPr>
            <a:spLocks noGrp="1"/>
          </p:cNvSpPr>
          <p:nvPr>
            <p:ph type="title"/>
          </p:nvPr>
        </p:nvSpPr>
        <p:spPr>
          <a:xfrm>
            <a:off x="763480" y="97655"/>
            <a:ext cx="10759736" cy="692458"/>
          </a:xfrm>
        </p:spPr>
        <p:txBody>
          <a:bodyPr>
            <a:normAutofit fontScale="90000"/>
          </a:bodyPr>
          <a:lstStyle/>
          <a:p>
            <a:r>
              <a:rPr lang="en-US" b="1" dirty="0"/>
              <a:t>Movements &amp; Muscles Producing Movements of Knee Joint</a:t>
            </a:r>
            <a:endParaRPr lang="en-US" dirty="0"/>
          </a:p>
        </p:txBody>
      </p:sp>
      <p:pic>
        <p:nvPicPr>
          <p:cNvPr id="8" name="Content Placeholder 7">
            <a:extLst>
              <a:ext uri="{FF2B5EF4-FFF2-40B4-BE49-F238E27FC236}">
                <a16:creationId xmlns:a16="http://schemas.microsoft.com/office/drawing/2014/main" id="{3F5B9E23-CA26-4A33-A338-1F043A77DEA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2369" y="976543"/>
            <a:ext cx="3275860" cy="4376691"/>
          </a:xfrm>
        </p:spPr>
      </p:pic>
      <p:pic>
        <p:nvPicPr>
          <p:cNvPr id="3" name="Content Placeholder 2">
            <a:extLst>
              <a:ext uri="{FF2B5EF4-FFF2-40B4-BE49-F238E27FC236}">
                <a16:creationId xmlns:a16="http://schemas.microsoft.com/office/drawing/2014/main" id="{6EE82E49-9190-4838-A283-B106B0220C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12528" y="976544"/>
            <a:ext cx="5299969" cy="4482869"/>
          </a:xfrm>
        </p:spPr>
      </p:pic>
    </p:spTree>
    <p:extLst>
      <p:ext uri="{BB962C8B-B14F-4D97-AF65-F5344CB8AC3E}">
        <p14:creationId xmlns:p14="http://schemas.microsoft.com/office/powerpoint/2010/main" val="40435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B1E1-F08A-4634-AE6B-8E450F200551}"/>
              </a:ext>
            </a:extLst>
          </p:cNvPr>
          <p:cNvSpPr>
            <a:spLocks noGrp="1"/>
          </p:cNvSpPr>
          <p:nvPr>
            <p:ph type="title"/>
          </p:nvPr>
        </p:nvSpPr>
        <p:spPr>
          <a:xfrm>
            <a:off x="1129166" y="88778"/>
            <a:ext cx="9607661" cy="559292"/>
          </a:xfrm>
        </p:spPr>
        <p:txBody>
          <a:bodyPr>
            <a:normAutofit fontScale="90000"/>
          </a:bodyPr>
          <a:lstStyle/>
          <a:p>
            <a:pPr algn="ctr"/>
            <a:r>
              <a:rPr lang="en-US" sz="3600" b="1" dirty="0"/>
              <a:t>Capsular Attachment of Knee Joint</a:t>
            </a:r>
            <a:endParaRPr lang="en-US" sz="3600" dirty="0"/>
          </a:p>
        </p:txBody>
      </p:sp>
      <p:sp>
        <p:nvSpPr>
          <p:cNvPr id="3" name="Text Placeholder 2">
            <a:extLst>
              <a:ext uri="{FF2B5EF4-FFF2-40B4-BE49-F238E27FC236}">
                <a16:creationId xmlns:a16="http://schemas.microsoft.com/office/drawing/2014/main" id="{156636AC-BF8A-4C00-AAF8-C34C3808F968}"/>
              </a:ext>
            </a:extLst>
          </p:cNvPr>
          <p:cNvSpPr>
            <a:spLocks noGrp="1"/>
          </p:cNvSpPr>
          <p:nvPr>
            <p:ph type="body" idx="1"/>
          </p:nvPr>
        </p:nvSpPr>
        <p:spPr>
          <a:xfrm>
            <a:off x="1129165" y="941033"/>
            <a:ext cx="4965183" cy="1606858"/>
          </a:xfrm>
        </p:spPr>
        <p:txBody>
          <a:bodyPr>
            <a:normAutofit fontScale="77500" lnSpcReduction="20000"/>
          </a:bodyPr>
          <a:lstStyle/>
          <a:p>
            <a:r>
              <a:rPr lang="en-US" b="1" dirty="0">
                <a:solidFill>
                  <a:schemeClr val="tx1"/>
                </a:solidFill>
              </a:rPr>
              <a:t>It attached to the lower end of the femur. It starts from the medial surface of the medial condyle. Then  runs below and backwards avoiding the adductor tubercle.</a:t>
            </a:r>
          </a:p>
        </p:txBody>
      </p:sp>
      <p:sp>
        <p:nvSpPr>
          <p:cNvPr id="6" name="Text Placeholder 5">
            <a:extLst>
              <a:ext uri="{FF2B5EF4-FFF2-40B4-BE49-F238E27FC236}">
                <a16:creationId xmlns:a16="http://schemas.microsoft.com/office/drawing/2014/main" id="{33C21D8F-BF70-49D5-BCE6-F18C6DF2BDD1}"/>
              </a:ext>
            </a:extLst>
          </p:cNvPr>
          <p:cNvSpPr>
            <a:spLocks noGrp="1"/>
          </p:cNvSpPr>
          <p:nvPr>
            <p:ph type="body" sz="quarter" idx="3"/>
          </p:nvPr>
        </p:nvSpPr>
        <p:spPr>
          <a:xfrm>
            <a:off x="6094349" y="1012055"/>
            <a:ext cx="4645152" cy="1189608"/>
          </a:xfrm>
        </p:spPr>
        <p:txBody>
          <a:bodyPr>
            <a:normAutofit fontScale="77500" lnSpcReduction="20000"/>
          </a:bodyPr>
          <a:lstStyle/>
          <a:p>
            <a:r>
              <a:rPr lang="en-US" b="1" dirty="0">
                <a:solidFill>
                  <a:schemeClr val="tx1"/>
                </a:solidFill>
              </a:rPr>
              <a:t>And runs along the upper border of the intercondylar notch then it runs over the lateral condyle…..</a:t>
            </a:r>
          </a:p>
        </p:txBody>
      </p:sp>
      <p:pic>
        <p:nvPicPr>
          <p:cNvPr id="11" name="Content Placeholder 7">
            <a:extLst>
              <a:ext uri="{FF2B5EF4-FFF2-40B4-BE49-F238E27FC236}">
                <a16:creationId xmlns:a16="http://schemas.microsoft.com/office/drawing/2014/main" id="{CE12E2E9-B80E-4841-B53D-47D075B10039}"/>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868140" y="2717057"/>
            <a:ext cx="4832165" cy="2672914"/>
          </a:xfrm>
        </p:spPr>
      </p:pic>
      <p:pic>
        <p:nvPicPr>
          <p:cNvPr id="12" name="Content Placeholder 7">
            <a:extLst>
              <a:ext uri="{FF2B5EF4-FFF2-40B4-BE49-F238E27FC236}">
                <a16:creationId xmlns:a16="http://schemas.microsoft.com/office/drawing/2014/main" id="{A51A3C45-A2D6-4710-9C95-2B330BCA1AB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29165" y="2771059"/>
            <a:ext cx="4308023" cy="2618912"/>
          </a:xfrm>
        </p:spPr>
      </p:pic>
    </p:spTree>
    <p:extLst>
      <p:ext uri="{BB962C8B-B14F-4D97-AF65-F5344CB8AC3E}">
        <p14:creationId xmlns:p14="http://schemas.microsoft.com/office/powerpoint/2010/main" val="277899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FA346-431E-4ABF-A65B-9070AC579E90}"/>
              </a:ext>
            </a:extLst>
          </p:cNvPr>
          <p:cNvSpPr>
            <a:spLocks noGrp="1"/>
          </p:cNvSpPr>
          <p:nvPr>
            <p:ph type="title"/>
          </p:nvPr>
        </p:nvSpPr>
        <p:spPr>
          <a:xfrm>
            <a:off x="1131052" y="150921"/>
            <a:ext cx="9605635" cy="630314"/>
          </a:xfrm>
        </p:spPr>
        <p:txBody>
          <a:bodyPr>
            <a:normAutofit/>
          </a:bodyPr>
          <a:lstStyle/>
          <a:p>
            <a:pPr algn="ctr"/>
            <a:r>
              <a:rPr lang="en-US" sz="3600" b="1" dirty="0"/>
              <a:t>Capsular Attachment of Knee Joint</a:t>
            </a:r>
            <a:endParaRPr lang="en-US" sz="3600" dirty="0"/>
          </a:p>
        </p:txBody>
      </p:sp>
      <p:sp>
        <p:nvSpPr>
          <p:cNvPr id="5" name="Content Placeholder 4">
            <a:extLst>
              <a:ext uri="{FF2B5EF4-FFF2-40B4-BE49-F238E27FC236}">
                <a16:creationId xmlns:a16="http://schemas.microsoft.com/office/drawing/2014/main" id="{BA4874EB-95EE-4632-B47E-2D51640A4D38}"/>
              </a:ext>
            </a:extLst>
          </p:cNvPr>
          <p:cNvSpPr>
            <a:spLocks noGrp="1"/>
          </p:cNvSpPr>
          <p:nvPr>
            <p:ph sz="half" idx="1"/>
          </p:nvPr>
        </p:nvSpPr>
        <p:spPr>
          <a:xfrm>
            <a:off x="1129166" y="932155"/>
            <a:ext cx="4645152" cy="4527318"/>
          </a:xfrm>
        </p:spPr>
        <p:txBody>
          <a:bodyPr>
            <a:normAutofit/>
          </a:bodyPr>
          <a:lstStyle/>
          <a:p>
            <a:pPr marL="0" indent="0">
              <a:buNone/>
            </a:pPr>
            <a:r>
              <a:rPr lang="en-US" sz="2800" b="1" dirty="0"/>
              <a:t>And cover the popliteal groove then it runs forward and upward in the anterior aspect of the femur. Anteriorly, the capsule is deficit.</a:t>
            </a:r>
          </a:p>
        </p:txBody>
      </p:sp>
      <p:pic>
        <p:nvPicPr>
          <p:cNvPr id="8" name="Content Placeholder 7">
            <a:extLst>
              <a:ext uri="{FF2B5EF4-FFF2-40B4-BE49-F238E27FC236}">
                <a16:creationId xmlns:a16="http://schemas.microsoft.com/office/drawing/2014/main" id="{EB686628-FE9A-405F-8608-A93A18290B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74318" y="1438184"/>
            <a:ext cx="4962369" cy="3568822"/>
          </a:xfrm>
        </p:spPr>
      </p:pic>
    </p:spTree>
    <p:extLst>
      <p:ext uri="{BB962C8B-B14F-4D97-AF65-F5344CB8AC3E}">
        <p14:creationId xmlns:p14="http://schemas.microsoft.com/office/powerpoint/2010/main" val="266669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03695-DF56-4042-A97E-DC749775C912}"/>
              </a:ext>
            </a:extLst>
          </p:cNvPr>
          <p:cNvSpPr>
            <a:spLocks noGrp="1"/>
          </p:cNvSpPr>
          <p:nvPr>
            <p:ph type="title"/>
          </p:nvPr>
        </p:nvSpPr>
        <p:spPr>
          <a:xfrm>
            <a:off x="1131052" y="150921"/>
            <a:ext cx="9605635" cy="639192"/>
          </a:xfrm>
        </p:spPr>
        <p:txBody>
          <a:bodyPr>
            <a:normAutofit fontScale="90000"/>
          </a:bodyPr>
          <a:lstStyle/>
          <a:p>
            <a:pPr algn="ctr"/>
            <a:r>
              <a:rPr lang="en-US" sz="4000" b="1" dirty="0"/>
              <a:t>Locking &amp; Unlocking of Knee Joint</a:t>
            </a:r>
          </a:p>
        </p:txBody>
      </p:sp>
      <p:pic>
        <p:nvPicPr>
          <p:cNvPr id="8" name="Content Placeholder 7">
            <a:extLst>
              <a:ext uri="{FF2B5EF4-FFF2-40B4-BE49-F238E27FC236}">
                <a16:creationId xmlns:a16="http://schemas.microsoft.com/office/drawing/2014/main" id="{9D0E2D65-E304-4F6F-999F-CAEA776A6A5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7666" y="1020933"/>
            <a:ext cx="4807399" cy="4376689"/>
          </a:xfrm>
        </p:spPr>
      </p:pic>
      <p:pic>
        <p:nvPicPr>
          <p:cNvPr id="10" name="Content Placeholder 9">
            <a:extLst>
              <a:ext uri="{FF2B5EF4-FFF2-40B4-BE49-F238E27FC236}">
                <a16:creationId xmlns:a16="http://schemas.microsoft.com/office/drawing/2014/main" id="{E97FFB58-B275-4663-B70F-F8374D355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020933"/>
            <a:ext cx="4807399" cy="4376690"/>
          </a:xfrm>
        </p:spPr>
      </p:pic>
    </p:spTree>
    <p:extLst>
      <p:ext uri="{BB962C8B-B14F-4D97-AF65-F5344CB8AC3E}">
        <p14:creationId xmlns:p14="http://schemas.microsoft.com/office/powerpoint/2010/main" val="259466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1DD4C4-7115-4DDD-9875-ADCE5555DEED}"/>
              </a:ext>
            </a:extLst>
          </p:cNvPr>
          <p:cNvSpPr>
            <a:spLocks noGrp="1"/>
          </p:cNvSpPr>
          <p:nvPr>
            <p:ph type="title"/>
          </p:nvPr>
        </p:nvSpPr>
        <p:spPr>
          <a:xfrm>
            <a:off x="1131052" y="89648"/>
            <a:ext cx="9605635" cy="753034"/>
          </a:xfrm>
        </p:spPr>
        <p:txBody>
          <a:bodyPr>
            <a:normAutofit/>
          </a:bodyPr>
          <a:lstStyle/>
          <a:p>
            <a:pPr algn="ctr"/>
            <a:r>
              <a:rPr lang="en-US" sz="4400" b="1" dirty="0"/>
              <a:t>HIPJOINT</a:t>
            </a:r>
          </a:p>
        </p:txBody>
      </p:sp>
      <p:pic>
        <p:nvPicPr>
          <p:cNvPr id="15" name="Content Placeholder 5">
            <a:extLst>
              <a:ext uri="{FF2B5EF4-FFF2-40B4-BE49-F238E27FC236}">
                <a16:creationId xmlns:a16="http://schemas.microsoft.com/office/drawing/2014/main" id="{EF466E55-6481-4406-A1C9-EB8F481DC7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90675" y="1192307"/>
            <a:ext cx="5157926" cy="4541102"/>
          </a:xfrm>
        </p:spPr>
      </p:pic>
      <p:pic>
        <p:nvPicPr>
          <p:cNvPr id="6" name="Content Placeholder 5">
            <a:extLst>
              <a:ext uri="{FF2B5EF4-FFF2-40B4-BE49-F238E27FC236}">
                <a16:creationId xmlns:a16="http://schemas.microsoft.com/office/drawing/2014/main" id="{8BFD3D12-4E61-4A80-B00A-F846DB033A2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1053" y="1649506"/>
            <a:ext cx="4274132" cy="3809908"/>
          </a:xfrm>
        </p:spPr>
      </p:pic>
    </p:spTree>
    <p:extLst>
      <p:ext uri="{BB962C8B-B14F-4D97-AF65-F5344CB8AC3E}">
        <p14:creationId xmlns:p14="http://schemas.microsoft.com/office/powerpoint/2010/main" val="322182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019EF-4289-4261-9C3E-514C10605975}"/>
              </a:ext>
            </a:extLst>
          </p:cNvPr>
          <p:cNvSpPr>
            <a:spLocks noGrp="1"/>
          </p:cNvSpPr>
          <p:nvPr>
            <p:ph type="title"/>
          </p:nvPr>
        </p:nvSpPr>
        <p:spPr>
          <a:xfrm>
            <a:off x="1131052" y="71021"/>
            <a:ext cx="9605635" cy="621437"/>
          </a:xfrm>
        </p:spPr>
        <p:txBody>
          <a:bodyPr>
            <a:normAutofit/>
          </a:bodyPr>
          <a:lstStyle/>
          <a:p>
            <a:pPr algn="ctr"/>
            <a:r>
              <a:rPr lang="en-US" sz="3600" b="1" dirty="0"/>
              <a:t>Locking of Knee Joint</a:t>
            </a:r>
          </a:p>
        </p:txBody>
      </p:sp>
      <p:pic>
        <p:nvPicPr>
          <p:cNvPr id="8" name="Content Placeholder 7">
            <a:extLst>
              <a:ext uri="{FF2B5EF4-FFF2-40B4-BE49-F238E27FC236}">
                <a16:creationId xmlns:a16="http://schemas.microsoft.com/office/drawing/2014/main" id="{8486BE5A-AE48-4C7E-9724-98AED99D31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7565" y="1047565"/>
            <a:ext cx="4793942" cy="4154749"/>
          </a:xfrm>
        </p:spPr>
      </p:pic>
      <p:pic>
        <p:nvPicPr>
          <p:cNvPr id="10" name="Content Placeholder 9">
            <a:extLst>
              <a:ext uri="{FF2B5EF4-FFF2-40B4-BE49-F238E27FC236}">
                <a16:creationId xmlns:a16="http://schemas.microsoft.com/office/drawing/2014/main" id="{3CAFC9B8-000C-40D0-8A87-D2D103E76D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1" y="1047565"/>
            <a:ext cx="4548326" cy="4154749"/>
          </a:xfrm>
        </p:spPr>
      </p:pic>
    </p:spTree>
    <p:extLst>
      <p:ext uri="{BB962C8B-B14F-4D97-AF65-F5344CB8AC3E}">
        <p14:creationId xmlns:p14="http://schemas.microsoft.com/office/powerpoint/2010/main" val="249814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C56B3-4E62-4B2E-8C45-36B83E265093}"/>
              </a:ext>
            </a:extLst>
          </p:cNvPr>
          <p:cNvSpPr>
            <a:spLocks noGrp="1"/>
          </p:cNvSpPr>
          <p:nvPr>
            <p:ph type="title"/>
          </p:nvPr>
        </p:nvSpPr>
        <p:spPr>
          <a:xfrm>
            <a:off x="1131052" y="115411"/>
            <a:ext cx="9605635" cy="656946"/>
          </a:xfrm>
        </p:spPr>
        <p:txBody>
          <a:bodyPr/>
          <a:lstStyle/>
          <a:p>
            <a:pPr algn="ctr"/>
            <a:r>
              <a:rPr lang="en-US" b="1" dirty="0"/>
              <a:t>Unlocking of Knee Joint</a:t>
            </a:r>
            <a:endParaRPr lang="en-US" dirty="0"/>
          </a:p>
        </p:txBody>
      </p:sp>
      <p:pic>
        <p:nvPicPr>
          <p:cNvPr id="8" name="Content Placeholder 7">
            <a:extLst>
              <a:ext uri="{FF2B5EF4-FFF2-40B4-BE49-F238E27FC236}">
                <a16:creationId xmlns:a16="http://schemas.microsoft.com/office/drawing/2014/main" id="{FB14D65F-481D-4697-97E9-2DF689F56B9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07868" y="896646"/>
            <a:ext cx="5575176" cy="4962616"/>
          </a:xfrm>
        </p:spPr>
      </p:pic>
      <p:pic>
        <p:nvPicPr>
          <p:cNvPr id="9" name="Locking and Unlocking of the Knee">
            <a:hlinkClick r:id="" action="ppaction://media"/>
            <a:extLst>
              <a:ext uri="{FF2B5EF4-FFF2-40B4-BE49-F238E27FC236}">
                <a16:creationId xmlns:a16="http://schemas.microsoft.com/office/drawing/2014/main" id="{EFE932E6-84FE-4580-BE86-865BB4EF5A1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471821" y="1278385"/>
            <a:ext cx="4367814" cy="3743426"/>
          </a:xfrm>
        </p:spPr>
      </p:pic>
    </p:spTree>
    <p:extLst>
      <p:ext uri="{BB962C8B-B14F-4D97-AF65-F5344CB8AC3E}">
        <p14:creationId xmlns:p14="http://schemas.microsoft.com/office/powerpoint/2010/main" val="34576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B9ADE9-15EB-42BC-8BD2-D1868047BD08}"/>
              </a:ext>
            </a:extLst>
          </p:cNvPr>
          <p:cNvSpPr>
            <a:spLocks noGrp="1"/>
          </p:cNvSpPr>
          <p:nvPr>
            <p:ph type="title"/>
          </p:nvPr>
        </p:nvSpPr>
        <p:spPr>
          <a:xfrm>
            <a:off x="1017674" y="88777"/>
            <a:ext cx="9603275" cy="461639"/>
          </a:xfrm>
        </p:spPr>
        <p:txBody>
          <a:bodyPr>
            <a:normAutofit fontScale="90000"/>
          </a:bodyPr>
          <a:lstStyle/>
          <a:p>
            <a:pPr algn="ctr"/>
            <a:r>
              <a:rPr lang="en-US" b="1" dirty="0"/>
              <a:t>Mechanism of Locking &amp; Unlocking of Knee</a:t>
            </a:r>
          </a:p>
        </p:txBody>
      </p:sp>
      <p:pic>
        <p:nvPicPr>
          <p:cNvPr id="7" name="OT 440 Kinesiology  Lower extremity knee locking mechanism">
            <a:hlinkClick r:id="" action="ppaction://media"/>
            <a:extLst>
              <a:ext uri="{FF2B5EF4-FFF2-40B4-BE49-F238E27FC236}">
                <a16:creationId xmlns:a16="http://schemas.microsoft.com/office/drawing/2014/main" id="{7EDBA5CD-2CA0-4092-A840-A7EA1F50B3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55938" y="852256"/>
            <a:ext cx="8895425" cy="4793942"/>
          </a:xfrm>
        </p:spPr>
      </p:pic>
    </p:spTree>
    <p:extLst>
      <p:ext uri="{BB962C8B-B14F-4D97-AF65-F5344CB8AC3E}">
        <p14:creationId xmlns:p14="http://schemas.microsoft.com/office/powerpoint/2010/main" val="283194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F302D-04D6-4E2A-ABCF-AC824FBAE704}"/>
              </a:ext>
            </a:extLst>
          </p:cNvPr>
          <p:cNvSpPr>
            <a:spLocks noGrp="1"/>
          </p:cNvSpPr>
          <p:nvPr>
            <p:ph type="title"/>
          </p:nvPr>
        </p:nvSpPr>
        <p:spPr>
          <a:xfrm>
            <a:off x="1131052" y="159799"/>
            <a:ext cx="9605635" cy="719090"/>
          </a:xfrm>
        </p:spPr>
        <p:txBody>
          <a:bodyPr>
            <a:normAutofit/>
          </a:bodyPr>
          <a:lstStyle/>
          <a:p>
            <a:pPr algn="ctr"/>
            <a:r>
              <a:rPr lang="en-US" sz="3600" b="1" dirty="0"/>
              <a:t>Bursa Around The Knee Joint</a:t>
            </a:r>
          </a:p>
        </p:txBody>
      </p:sp>
      <p:sp>
        <p:nvSpPr>
          <p:cNvPr id="5" name="Content Placeholder 4">
            <a:extLst>
              <a:ext uri="{FF2B5EF4-FFF2-40B4-BE49-F238E27FC236}">
                <a16:creationId xmlns:a16="http://schemas.microsoft.com/office/drawing/2014/main" id="{43E49C27-EBF5-4101-BBBD-1D042039280C}"/>
              </a:ext>
            </a:extLst>
          </p:cNvPr>
          <p:cNvSpPr>
            <a:spLocks noGrp="1"/>
          </p:cNvSpPr>
          <p:nvPr>
            <p:ph sz="half" idx="1"/>
          </p:nvPr>
        </p:nvSpPr>
        <p:spPr>
          <a:xfrm>
            <a:off x="1129166" y="1296140"/>
            <a:ext cx="4774484" cy="4163333"/>
          </a:xfrm>
        </p:spPr>
        <p:txBody>
          <a:bodyPr>
            <a:normAutofit/>
          </a:bodyPr>
          <a:lstStyle/>
          <a:p>
            <a:r>
              <a:rPr lang="en-US" sz="2800" b="1" dirty="0"/>
              <a:t>Prepatellar bursa</a:t>
            </a:r>
            <a:r>
              <a:rPr lang="en-US" sz="2800" dirty="0"/>
              <a:t>(subcutaneous)</a:t>
            </a:r>
          </a:p>
          <a:p>
            <a:r>
              <a:rPr lang="en-US" sz="2800" b="1" dirty="0"/>
              <a:t>Infrapatellar bursa </a:t>
            </a:r>
            <a:r>
              <a:rPr lang="en-US" sz="2800" dirty="0"/>
              <a:t>(subcutaneous)</a:t>
            </a:r>
          </a:p>
          <a:p>
            <a:r>
              <a:rPr lang="en-US" sz="2800" b="1" dirty="0"/>
              <a:t>Infrapatellar bursa</a:t>
            </a:r>
            <a:r>
              <a:rPr lang="en-US" sz="2800" dirty="0"/>
              <a:t>(deep)</a:t>
            </a:r>
          </a:p>
          <a:p>
            <a:r>
              <a:rPr lang="en-US" sz="2800" b="1" dirty="0"/>
              <a:t>Suprapatellar bursa</a:t>
            </a:r>
            <a:r>
              <a:rPr lang="en-US" sz="2800" dirty="0"/>
              <a:t>(deep)</a:t>
            </a:r>
          </a:p>
        </p:txBody>
      </p:sp>
      <p:pic>
        <p:nvPicPr>
          <p:cNvPr id="8" name="Content Placeholder 7">
            <a:extLst>
              <a:ext uri="{FF2B5EF4-FFF2-40B4-BE49-F238E27FC236}">
                <a16:creationId xmlns:a16="http://schemas.microsoft.com/office/drawing/2014/main" id="{14EE8DD1-D603-4AFA-92AA-F4DC0047AA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9463" y="1020932"/>
            <a:ext cx="4645151" cy="4296791"/>
          </a:xfrm>
        </p:spPr>
      </p:pic>
    </p:spTree>
    <p:extLst>
      <p:ext uri="{BB962C8B-B14F-4D97-AF65-F5344CB8AC3E}">
        <p14:creationId xmlns:p14="http://schemas.microsoft.com/office/powerpoint/2010/main" val="327452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F979-8193-4DCD-BFD6-01664B8A810F}"/>
              </a:ext>
            </a:extLst>
          </p:cNvPr>
          <p:cNvSpPr>
            <a:spLocks noGrp="1"/>
          </p:cNvSpPr>
          <p:nvPr>
            <p:ph type="title"/>
          </p:nvPr>
        </p:nvSpPr>
        <p:spPr>
          <a:xfrm>
            <a:off x="1131052" y="124288"/>
            <a:ext cx="9605635" cy="701336"/>
          </a:xfrm>
        </p:spPr>
        <p:txBody>
          <a:bodyPr>
            <a:normAutofit/>
          </a:bodyPr>
          <a:lstStyle/>
          <a:p>
            <a:pPr algn="ctr"/>
            <a:r>
              <a:rPr lang="en-US" sz="4000" b="1" dirty="0"/>
              <a:t>Tibiofibular Joints</a:t>
            </a:r>
          </a:p>
        </p:txBody>
      </p:sp>
      <p:pic>
        <p:nvPicPr>
          <p:cNvPr id="6" name="Content Placeholder 5">
            <a:extLst>
              <a:ext uri="{FF2B5EF4-FFF2-40B4-BE49-F238E27FC236}">
                <a16:creationId xmlns:a16="http://schemas.microsoft.com/office/drawing/2014/main" id="{B7945EEC-45C8-4C94-A628-4BDD3E8709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6544" y="941033"/>
            <a:ext cx="5193437" cy="3808520"/>
          </a:xfrm>
        </p:spPr>
      </p:pic>
      <p:pic>
        <p:nvPicPr>
          <p:cNvPr id="8" name="Content Placeholder 7">
            <a:extLst>
              <a:ext uri="{FF2B5EF4-FFF2-40B4-BE49-F238E27FC236}">
                <a16:creationId xmlns:a16="http://schemas.microsoft.com/office/drawing/2014/main" id="{1D13486D-5883-4348-9BC7-040C0FD9BDC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6563" y="941034"/>
            <a:ext cx="4566337" cy="4341180"/>
          </a:xfrm>
        </p:spPr>
      </p:pic>
    </p:spTree>
    <p:extLst>
      <p:ext uri="{BB962C8B-B14F-4D97-AF65-F5344CB8AC3E}">
        <p14:creationId xmlns:p14="http://schemas.microsoft.com/office/powerpoint/2010/main" val="1634995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107D-203A-4221-98F2-EA6DCAC0195E}"/>
              </a:ext>
            </a:extLst>
          </p:cNvPr>
          <p:cNvSpPr>
            <a:spLocks noGrp="1"/>
          </p:cNvSpPr>
          <p:nvPr>
            <p:ph type="title"/>
          </p:nvPr>
        </p:nvSpPr>
        <p:spPr>
          <a:xfrm>
            <a:off x="1131052" y="106533"/>
            <a:ext cx="9605635" cy="701335"/>
          </a:xfrm>
        </p:spPr>
        <p:txBody>
          <a:bodyPr>
            <a:normAutofit/>
          </a:bodyPr>
          <a:lstStyle/>
          <a:p>
            <a:pPr algn="ctr"/>
            <a:r>
              <a:rPr lang="en-US" sz="3600" b="1" dirty="0"/>
              <a:t>Superior &amp; Inferior Tibiofibular Joint</a:t>
            </a:r>
          </a:p>
        </p:txBody>
      </p:sp>
      <p:pic>
        <p:nvPicPr>
          <p:cNvPr id="8" name="Content Placeholder 7">
            <a:extLst>
              <a:ext uri="{FF2B5EF4-FFF2-40B4-BE49-F238E27FC236}">
                <a16:creationId xmlns:a16="http://schemas.microsoft.com/office/drawing/2014/main" id="{B81FB7F9-0C00-4EA3-89F7-59F37E6FC1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5999" y="1109710"/>
            <a:ext cx="4640687" cy="4261279"/>
          </a:xfrm>
        </p:spPr>
      </p:pic>
      <p:pic>
        <p:nvPicPr>
          <p:cNvPr id="7" name="Content Placeholder 6">
            <a:extLst>
              <a:ext uri="{FF2B5EF4-FFF2-40B4-BE49-F238E27FC236}">
                <a16:creationId xmlns:a16="http://schemas.microsoft.com/office/drawing/2014/main" id="{3FA864A7-A79C-4307-BCE3-BD41D0FE031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5082" y="1109710"/>
            <a:ext cx="5011271" cy="4261279"/>
          </a:xfrm>
        </p:spPr>
      </p:pic>
    </p:spTree>
    <p:extLst>
      <p:ext uri="{BB962C8B-B14F-4D97-AF65-F5344CB8AC3E}">
        <p14:creationId xmlns:p14="http://schemas.microsoft.com/office/powerpoint/2010/main" val="22368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75C728-4337-481B-8736-1F4EDFF0A3D4}"/>
              </a:ext>
            </a:extLst>
          </p:cNvPr>
          <p:cNvSpPr>
            <a:spLocks noGrp="1"/>
          </p:cNvSpPr>
          <p:nvPr>
            <p:ph type="title"/>
          </p:nvPr>
        </p:nvSpPr>
        <p:spPr>
          <a:xfrm>
            <a:off x="1130270" y="115411"/>
            <a:ext cx="9603275" cy="674702"/>
          </a:xfrm>
        </p:spPr>
        <p:txBody>
          <a:bodyPr>
            <a:normAutofit/>
          </a:bodyPr>
          <a:lstStyle/>
          <a:p>
            <a:pPr algn="ctr"/>
            <a:r>
              <a:rPr lang="en-US" sz="3600" b="1" dirty="0"/>
              <a:t>Ankle Joint</a:t>
            </a:r>
          </a:p>
        </p:txBody>
      </p:sp>
      <p:pic>
        <p:nvPicPr>
          <p:cNvPr id="10" name="Content Placeholder 9">
            <a:extLst>
              <a:ext uri="{FF2B5EF4-FFF2-40B4-BE49-F238E27FC236}">
                <a16:creationId xmlns:a16="http://schemas.microsoft.com/office/drawing/2014/main" id="{3C8E03D6-9897-4759-B60F-2C2253A8F8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433" y="790112"/>
            <a:ext cx="7547956" cy="4737851"/>
          </a:xfrm>
        </p:spPr>
      </p:pic>
    </p:spTree>
    <p:extLst>
      <p:ext uri="{BB962C8B-B14F-4D97-AF65-F5344CB8AC3E}">
        <p14:creationId xmlns:p14="http://schemas.microsoft.com/office/powerpoint/2010/main" val="10892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5D6B0-2676-478C-BEF7-497357716B8D}"/>
              </a:ext>
            </a:extLst>
          </p:cNvPr>
          <p:cNvSpPr>
            <a:spLocks noGrp="1"/>
          </p:cNvSpPr>
          <p:nvPr>
            <p:ph type="title"/>
          </p:nvPr>
        </p:nvSpPr>
        <p:spPr>
          <a:xfrm>
            <a:off x="1131052" y="97654"/>
            <a:ext cx="9605635" cy="683873"/>
          </a:xfrm>
        </p:spPr>
        <p:txBody>
          <a:bodyPr>
            <a:normAutofit/>
          </a:bodyPr>
          <a:lstStyle/>
          <a:p>
            <a:pPr algn="ctr"/>
            <a:r>
              <a:rPr lang="en-US" sz="3600" b="1" dirty="0"/>
              <a:t>Movements of Ankle Joint</a:t>
            </a:r>
          </a:p>
        </p:txBody>
      </p:sp>
      <p:sp>
        <p:nvSpPr>
          <p:cNvPr id="10" name="Content Placeholder 9">
            <a:extLst>
              <a:ext uri="{FF2B5EF4-FFF2-40B4-BE49-F238E27FC236}">
                <a16:creationId xmlns:a16="http://schemas.microsoft.com/office/drawing/2014/main" id="{B4FA1D9F-3B8A-47CF-9FDB-CFD69F07ED85}"/>
              </a:ext>
            </a:extLst>
          </p:cNvPr>
          <p:cNvSpPr>
            <a:spLocks noGrp="1"/>
          </p:cNvSpPr>
          <p:nvPr>
            <p:ph sz="half" idx="1"/>
          </p:nvPr>
        </p:nvSpPr>
        <p:spPr>
          <a:xfrm>
            <a:off x="1129165" y="994299"/>
            <a:ext cx="5118387" cy="4465174"/>
          </a:xfrm>
        </p:spPr>
        <p:txBody>
          <a:bodyPr>
            <a:normAutofit fontScale="92500" lnSpcReduction="20000"/>
          </a:bodyPr>
          <a:lstStyle/>
          <a:p>
            <a:r>
              <a:rPr lang="en-US" sz="2600" b="1" dirty="0"/>
              <a:t>Dorsiflexion</a:t>
            </a:r>
            <a:r>
              <a:rPr lang="en-US" dirty="0"/>
              <a:t> – It is the movement of the ankle joint, where the foot is elevated and the angle between dorsum of the foot and anterior surface of the leg become decreased that is known as dorsiflexion it is a true flexion.</a:t>
            </a:r>
          </a:p>
          <a:p>
            <a:r>
              <a:rPr lang="en-US" sz="2600" b="1" dirty="0"/>
              <a:t>Planter flexion </a:t>
            </a:r>
            <a:r>
              <a:rPr lang="en-US" dirty="0"/>
              <a:t>– It is the movement of the ankle joint where the foot is depressed or moves downward and backward and the angle between the dorsum of the foot and anterior surface of the leg increased that is known as planter flexion.</a:t>
            </a:r>
          </a:p>
        </p:txBody>
      </p:sp>
      <p:pic>
        <p:nvPicPr>
          <p:cNvPr id="11" name="Content Placeholder 7">
            <a:extLst>
              <a:ext uri="{FF2B5EF4-FFF2-40B4-BE49-F238E27FC236}">
                <a16:creationId xmlns:a16="http://schemas.microsoft.com/office/drawing/2014/main" id="{962DA094-6720-431B-B6FD-3BCEA03ACB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7553" y="1065319"/>
            <a:ext cx="4815281" cy="4181383"/>
          </a:xfrm>
        </p:spPr>
      </p:pic>
    </p:spTree>
    <p:extLst>
      <p:ext uri="{BB962C8B-B14F-4D97-AF65-F5344CB8AC3E}">
        <p14:creationId xmlns:p14="http://schemas.microsoft.com/office/powerpoint/2010/main" val="1692938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2A0DA7-FF50-4C92-85BB-171D9DF10DA0}"/>
              </a:ext>
            </a:extLst>
          </p:cNvPr>
          <p:cNvSpPr>
            <a:spLocks noGrp="1"/>
          </p:cNvSpPr>
          <p:nvPr>
            <p:ph type="title"/>
          </p:nvPr>
        </p:nvSpPr>
        <p:spPr>
          <a:xfrm>
            <a:off x="1131052" y="106533"/>
            <a:ext cx="9605635" cy="594803"/>
          </a:xfrm>
        </p:spPr>
        <p:txBody>
          <a:bodyPr/>
          <a:lstStyle/>
          <a:p>
            <a:pPr algn="ctr"/>
            <a:r>
              <a:rPr lang="en-US" b="1" dirty="0"/>
              <a:t>Muscles Producing Movements of Ankle Joint</a:t>
            </a:r>
            <a:endParaRPr lang="en-US" dirty="0"/>
          </a:p>
        </p:txBody>
      </p:sp>
      <p:pic>
        <p:nvPicPr>
          <p:cNvPr id="10" name="Content Placeholder 9">
            <a:extLst>
              <a:ext uri="{FF2B5EF4-FFF2-40B4-BE49-F238E27FC236}">
                <a16:creationId xmlns:a16="http://schemas.microsoft.com/office/drawing/2014/main" id="{A489B889-6C7E-442B-BB57-F26E27CCAF1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9578" y="949911"/>
            <a:ext cx="4247110" cy="4376691"/>
          </a:xfrm>
        </p:spPr>
      </p:pic>
      <p:pic>
        <p:nvPicPr>
          <p:cNvPr id="14" name="Content Placeholder 13">
            <a:extLst>
              <a:ext uri="{FF2B5EF4-FFF2-40B4-BE49-F238E27FC236}">
                <a16:creationId xmlns:a16="http://schemas.microsoft.com/office/drawing/2014/main" id="{D9ADBBC1-E58A-4C97-9D90-7CD0ED460B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1052" y="949911"/>
            <a:ext cx="4964948" cy="4376691"/>
          </a:xfrm>
        </p:spPr>
      </p:pic>
    </p:spTree>
    <p:extLst>
      <p:ext uri="{BB962C8B-B14F-4D97-AF65-F5344CB8AC3E}">
        <p14:creationId xmlns:p14="http://schemas.microsoft.com/office/powerpoint/2010/main" val="886250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2190A-866D-4A9F-ABC1-6E563A813FA8}"/>
              </a:ext>
            </a:extLst>
          </p:cNvPr>
          <p:cNvSpPr>
            <a:spLocks noGrp="1"/>
          </p:cNvSpPr>
          <p:nvPr>
            <p:ph type="title"/>
          </p:nvPr>
        </p:nvSpPr>
        <p:spPr>
          <a:xfrm>
            <a:off x="1131052" y="88777"/>
            <a:ext cx="9605635" cy="674703"/>
          </a:xfrm>
        </p:spPr>
        <p:txBody>
          <a:bodyPr>
            <a:normAutofit/>
          </a:bodyPr>
          <a:lstStyle/>
          <a:p>
            <a:pPr algn="ctr"/>
            <a:r>
              <a:rPr lang="en-US" sz="4000" b="1" dirty="0"/>
              <a:t>Subtalar Joint</a:t>
            </a:r>
          </a:p>
        </p:txBody>
      </p:sp>
      <p:sp>
        <p:nvSpPr>
          <p:cNvPr id="5" name="Content Placeholder 4">
            <a:extLst>
              <a:ext uri="{FF2B5EF4-FFF2-40B4-BE49-F238E27FC236}">
                <a16:creationId xmlns:a16="http://schemas.microsoft.com/office/drawing/2014/main" id="{66443453-ABC9-4EE4-ADD9-BFCCD8703160}"/>
              </a:ext>
            </a:extLst>
          </p:cNvPr>
          <p:cNvSpPr>
            <a:spLocks noGrp="1"/>
          </p:cNvSpPr>
          <p:nvPr>
            <p:ph sz="half" idx="1"/>
          </p:nvPr>
        </p:nvSpPr>
        <p:spPr>
          <a:xfrm>
            <a:off x="1129166" y="1047565"/>
            <a:ext cx="4645152" cy="4411908"/>
          </a:xfrm>
        </p:spPr>
        <p:txBody>
          <a:bodyPr>
            <a:normAutofit/>
          </a:bodyPr>
          <a:lstStyle/>
          <a:p>
            <a:r>
              <a:rPr lang="en-US" sz="2800" b="1" dirty="0"/>
              <a:t>Type</a:t>
            </a:r>
            <a:r>
              <a:rPr lang="en-US" sz="2800" dirty="0"/>
              <a:t> – Plane type of synovial joint.</a:t>
            </a:r>
          </a:p>
          <a:p>
            <a:r>
              <a:rPr lang="en-US" sz="2800" b="1" dirty="0"/>
              <a:t>Articular surface </a:t>
            </a:r>
            <a:r>
              <a:rPr lang="en-US" sz="2800" dirty="0"/>
              <a:t>– Inferior articular surface of the talus articulate with the superior articular surface of the calcaneus.</a:t>
            </a:r>
          </a:p>
        </p:txBody>
      </p:sp>
      <p:pic>
        <p:nvPicPr>
          <p:cNvPr id="8" name="Content Placeholder 7">
            <a:extLst>
              <a:ext uri="{FF2B5EF4-FFF2-40B4-BE49-F238E27FC236}">
                <a16:creationId xmlns:a16="http://schemas.microsoft.com/office/drawing/2014/main" id="{0DF16D95-876B-49F8-84C4-DB10E0B192D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7685" y="1145219"/>
            <a:ext cx="4084598" cy="4163627"/>
          </a:xfrm>
        </p:spPr>
      </p:pic>
    </p:spTree>
    <p:extLst>
      <p:ext uri="{BB962C8B-B14F-4D97-AF65-F5344CB8AC3E}">
        <p14:creationId xmlns:p14="http://schemas.microsoft.com/office/powerpoint/2010/main" val="51566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97E7-F57F-4B5A-A5A1-AEA304399870}"/>
              </a:ext>
            </a:extLst>
          </p:cNvPr>
          <p:cNvSpPr>
            <a:spLocks noGrp="1"/>
          </p:cNvSpPr>
          <p:nvPr>
            <p:ph type="title"/>
          </p:nvPr>
        </p:nvSpPr>
        <p:spPr>
          <a:xfrm>
            <a:off x="1131052" y="62754"/>
            <a:ext cx="9605635" cy="726140"/>
          </a:xfrm>
        </p:spPr>
        <p:txBody>
          <a:bodyPr>
            <a:normAutofit/>
          </a:bodyPr>
          <a:lstStyle/>
          <a:p>
            <a:pPr algn="ctr"/>
            <a:r>
              <a:rPr lang="en-US" sz="4000" b="1" dirty="0"/>
              <a:t>Type &amp; Articulation of Hip Joint</a:t>
            </a:r>
          </a:p>
        </p:txBody>
      </p:sp>
      <p:pic>
        <p:nvPicPr>
          <p:cNvPr id="7" name="Content Placeholder 9">
            <a:extLst>
              <a:ext uri="{FF2B5EF4-FFF2-40B4-BE49-F238E27FC236}">
                <a16:creationId xmlns:a16="http://schemas.microsoft.com/office/drawing/2014/main" id="{E8056665-E3FF-44BE-876D-EEBDD1EF8C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3550" y="1455938"/>
            <a:ext cx="4660776" cy="4305670"/>
          </a:xfrm>
        </p:spPr>
      </p:pic>
      <p:pic>
        <p:nvPicPr>
          <p:cNvPr id="11" name="Content Placeholder 10">
            <a:extLst>
              <a:ext uri="{FF2B5EF4-FFF2-40B4-BE49-F238E27FC236}">
                <a16:creationId xmlns:a16="http://schemas.microsoft.com/office/drawing/2014/main" id="{9FCF3D4B-A6F6-48E5-BFDD-88A652A07E0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47674" y="1455938"/>
            <a:ext cx="4116279" cy="4145872"/>
          </a:xfrm>
        </p:spPr>
      </p:pic>
    </p:spTree>
    <p:extLst>
      <p:ext uri="{BB962C8B-B14F-4D97-AF65-F5344CB8AC3E}">
        <p14:creationId xmlns:p14="http://schemas.microsoft.com/office/powerpoint/2010/main" val="2817984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9C92A3-6020-4F67-B667-0724B063340D}"/>
              </a:ext>
            </a:extLst>
          </p:cNvPr>
          <p:cNvSpPr>
            <a:spLocks noGrp="1"/>
          </p:cNvSpPr>
          <p:nvPr>
            <p:ph type="title"/>
          </p:nvPr>
        </p:nvSpPr>
        <p:spPr>
          <a:xfrm>
            <a:off x="1131052" y="106533"/>
            <a:ext cx="9605635" cy="727968"/>
          </a:xfrm>
        </p:spPr>
        <p:txBody>
          <a:bodyPr>
            <a:normAutofit/>
          </a:bodyPr>
          <a:lstStyle/>
          <a:p>
            <a:pPr algn="ctr"/>
            <a:r>
              <a:rPr lang="en-US" sz="3600" b="1" dirty="0"/>
              <a:t>Movements of Subtalar Joint</a:t>
            </a:r>
            <a:endParaRPr lang="en-US" sz="3600" dirty="0"/>
          </a:p>
        </p:txBody>
      </p:sp>
      <p:sp>
        <p:nvSpPr>
          <p:cNvPr id="5" name="Content Placeholder 4">
            <a:extLst>
              <a:ext uri="{FF2B5EF4-FFF2-40B4-BE49-F238E27FC236}">
                <a16:creationId xmlns:a16="http://schemas.microsoft.com/office/drawing/2014/main" id="{F7725BBC-1DBC-4828-B4A6-A3131E72E3DC}"/>
              </a:ext>
            </a:extLst>
          </p:cNvPr>
          <p:cNvSpPr>
            <a:spLocks noGrp="1"/>
          </p:cNvSpPr>
          <p:nvPr>
            <p:ph sz="half" idx="1"/>
          </p:nvPr>
        </p:nvSpPr>
        <p:spPr>
          <a:xfrm>
            <a:off x="1129166" y="976544"/>
            <a:ext cx="5227246" cy="4767308"/>
          </a:xfrm>
        </p:spPr>
        <p:txBody>
          <a:bodyPr>
            <a:normAutofit fontScale="92500" lnSpcReduction="20000"/>
          </a:bodyPr>
          <a:lstStyle/>
          <a:p>
            <a:r>
              <a:rPr lang="en-US" sz="3000" b="1" dirty="0"/>
              <a:t>Inversion</a:t>
            </a:r>
            <a:r>
              <a:rPr lang="en-US" sz="2600" dirty="0"/>
              <a:t> – it is the movement of subtalar joint, when the medial border of the foot directed upwards and sole of the foot directed medially that is known as inversion.</a:t>
            </a:r>
          </a:p>
          <a:p>
            <a:r>
              <a:rPr lang="en-US" sz="3000" b="1" dirty="0"/>
              <a:t>Eversion</a:t>
            </a:r>
            <a:r>
              <a:rPr lang="en-US" sz="2600" dirty="0"/>
              <a:t> – it is the movement of subtalar joint, when the lateral border of the foot directed upwards and sole of the foot directed laterally that is known as eversion.</a:t>
            </a:r>
          </a:p>
          <a:p>
            <a:endParaRPr lang="en-US" dirty="0"/>
          </a:p>
        </p:txBody>
      </p:sp>
      <p:pic>
        <p:nvPicPr>
          <p:cNvPr id="8" name="Content Placeholder 7">
            <a:extLst>
              <a:ext uri="{FF2B5EF4-FFF2-40B4-BE49-F238E27FC236}">
                <a16:creationId xmlns:a16="http://schemas.microsoft.com/office/drawing/2014/main" id="{E9A31D46-22AB-48A8-9827-1AA80AB9FA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13359" y="1313895"/>
            <a:ext cx="3723327" cy="3844031"/>
          </a:xfrm>
        </p:spPr>
      </p:pic>
    </p:spTree>
    <p:extLst>
      <p:ext uri="{BB962C8B-B14F-4D97-AF65-F5344CB8AC3E}">
        <p14:creationId xmlns:p14="http://schemas.microsoft.com/office/powerpoint/2010/main" val="3745424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7B37-1830-4A8B-B62F-8005A2EF4597}"/>
              </a:ext>
            </a:extLst>
          </p:cNvPr>
          <p:cNvSpPr>
            <a:spLocks noGrp="1"/>
          </p:cNvSpPr>
          <p:nvPr>
            <p:ph type="title"/>
          </p:nvPr>
        </p:nvSpPr>
        <p:spPr>
          <a:xfrm>
            <a:off x="1131052" y="106533"/>
            <a:ext cx="9605635" cy="603681"/>
          </a:xfrm>
        </p:spPr>
        <p:txBody>
          <a:bodyPr/>
          <a:lstStyle/>
          <a:p>
            <a:r>
              <a:rPr lang="en-US" b="1" dirty="0"/>
              <a:t>Muscles Producing Movements of Subtalar Joint</a:t>
            </a:r>
            <a:endParaRPr lang="en-US" dirty="0"/>
          </a:p>
        </p:txBody>
      </p:sp>
      <p:pic>
        <p:nvPicPr>
          <p:cNvPr id="6" name="Content Placeholder 5">
            <a:extLst>
              <a:ext uri="{FF2B5EF4-FFF2-40B4-BE49-F238E27FC236}">
                <a16:creationId xmlns:a16="http://schemas.microsoft.com/office/drawing/2014/main" id="{1CEDCB67-A2F8-4F32-9602-4CB70728696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1052" y="1305017"/>
            <a:ext cx="4896886" cy="3613211"/>
          </a:xfrm>
        </p:spPr>
      </p:pic>
      <p:pic>
        <p:nvPicPr>
          <p:cNvPr id="8" name="Content Placeholder 7">
            <a:extLst>
              <a:ext uri="{FF2B5EF4-FFF2-40B4-BE49-F238E27FC236}">
                <a16:creationId xmlns:a16="http://schemas.microsoft.com/office/drawing/2014/main" id="{2D769C25-A14E-4628-8468-B3053FA7E8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69477" y="1180730"/>
            <a:ext cx="4039340" cy="3169328"/>
          </a:xfrm>
        </p:spPr>
      </p:pic>
    </p:spTree>
    <p:extLst>
      <p:ext uri="{BB962C8B-B14F-4D97-AF65-F5344CB8AC3E}">
        <p14:creationId xmlns:p14="http://schemas.microsoft.com/office/powerpoint/2010/main" val="77052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BA42F3-CD86-4E13-81B7-1C9BC741C361}"/>
              </a:ext>
            </a:extLst>
          </p:cNvPr>
          <p:cNvSpPr>
            <a:spLocks noGrp="1"/>
          </p:cNvSpPr>
          <p:nvPr>
            <p:ph type="title"/>
          </p:nvPr>
        </p:nvSpPr>
        <p:spPr>
          <a:xfrm>
            <a:off x="1130270" y="88778"/>
            <a:ext cx="9603275" cy="665824"/>
          </a:xfrm>
        </p:spPr>
        <p:txBody>
          <a:bodyPr>
            <a:normAutofit/>
          </a:bodyPr>
          <a:lstStyle/>
          <a:p>
            <a:pPr algn="ctr"/>
            <a:r>
              <a:rPr lang="en-US" sz="4000" b="1" dirty="0"/>
              <a:t>Arch of the foot</a:t>
            </a:r>
          </a:p>
        </p:txBody>
      </p:sp>
      <p:pic>
        <p:nvPicPr>
          <p:cNvPr id="8" name="Content Placeholder 7">
            <a:extLst>
              <a:ext uri="{FF2B5EF4-FFF2-40B4-BE49-F238E27FC236}">
                <a16:creationId xmlns:a16="http://schemas.microsoft.com/office/drawing/2014/main" id="{A21C47D1-A5C5-49C8-912B-0B68CB4FF9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7577" y="1074198"/>
            <a:ext cx="8025413" cy="4882719"/>
          </a:xfrm>
        </p:spPr>
      </p:pic>
    </p:spTree>
    <p:extLst>
      <p:ext uri="{BB962C8B-B14F-4D97-AF65-F5344CB8AC3E}">
        <p14:creationId xmlns:p14="http://schemas.microsoft.com/office/powerpoint/2010/main" val="207330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4F9D-97EC-41CA-B79C-783170400B3C}"/>
              </a:ext>
            </a:extLst>
          </p:cNvPr>
          <p:cNvSpPr>
            <a:spLocks noGrp="1"/>
          </p:cNvSpPr>
          <p:nvPr>
            <p:ph type="title"/>
          </p:nvPr>
        </p:nvSpPr>
        <p:spPr>
          <a:xfrm>
            <a:off x="1131052" y="71022"/>
            <a:ext cx="9605635" cy="665826"/>
          </a:xfrm>
        </p:spPr>
        <p:txBody>
          <a:bodyPr>
            <a:normAutofit/>
          </a:bodyPr>
          <a:lstStyle/>
          <a:p>
            <a:pPr algn="ctr"/>
            <a:r>
              <a:rPr lang="en-US" sz="3600" b="1" dirty="0"/>
              <a:t>Formation of Medial Longitudinal Arch</a:t>
            </a:r>
          </a:p>
        </p:txBody>
      </p:sp>
      <p:sp>
        <p:nvSpPr>
          <p:cNvPr id="3" name="Content Placeholder 2">
            <a:extLst>
              <a:ext uri="{FF2B5EF4-FFF2-40B4-BE49-F238E27FC236}">
                <a16:creationId xmlns:a16="http://schemas.microsoft.com/office/drawing/2014/main" id="{8B40C301-5B6D-4C46-8A69-B95001E35831}"/>
              </a:ext>
            </a:extLst>
          </p:cNvPr>
          <p:cNvSpPr>
            <a:spLocks noGrp="1"/>
          </p:cNvSpPr>
          <p:nvPr>
            <p:ph sz="half" idx="1"/>
          </p:nvPr>
        </p:nvSpPr>
        <p:spPr>
          <a:xfrm>
            <a:off x="1129166" y="976544"/>
            <a:ext cx="4645152" cy="4722920"/>
          </a:xfrm>
        </p:spPr>
        <p:txBody>
          <a:bodyPr>
            <a:normAutofit fontScale="92500" lnSpcReduction="20000"/>
          </a:bodyPr>
          <a:lstStyle/>
          <a:p>
            <a:r>
              <a:rPr lang="en-US" dirty="0"/>
              <a:t>This arch is higher &amp; more mobile. It is formed by – </a:t>
            </a:r>
          </a:p>
          <a:p>
            <a:r>
              <a:rPr lang="en-US" sz="2100" b="1" dirty="0"/>
              <a:t>Ends</a:t>
            </a:r>
            <a:r>
              <a:rPr lang="en-US" dirty="0"/>
              <a:t> – anterior end is formed by heads of 1</a:t>
            </a:r>
            <a:r>
              <a:rPr lang="en-US" baseline="30000" dirty="0"/>
              <a:t>st</a:t>
            </a:r>
            <a:r>
              <a:rPr lang="en-US" dirty="0"/>
              <a:t> , 2</a:t>
            </a:r>
            <a:r>
              <a:rPr lang="en-US" baseline="30000" dirty="0"/>
              <a:t>nd</a:t>
            </a:r>
            <a:r>
              <a:rPr lang="en-US" dirty="0"/>
              <a:t> &amp; 3</a:t>
            </a:r>
            <a:r>
              <a:rPr lang="en-US" baseline="30000" dirty="0"/>
              <a:t>rd</a:t>
            </a:r>
            <a:r>
              <a:rPr lang="en-US" dirty="0"/>
              <a:t> metatarsal. Posterior end is formed by medial tubercle of calcaneum.</a:t>
            </a:r>
          </a:p>
          <a:p>
            <a:r>
              <a:rPr lang="en-US" sz="2100" b="1" dirty="0"/>
              <a:t>Summit</a:t>
            </a:r>
            <a:r>
              <a:rPr lang="en-US" dirty="0"/>
              <a:t> – It is formed by the superior articular surface of the talus.</a:t>
            </a:r>
          </a:p>
          <a:p>
            <a:r>
              <a:rPr lang="en-US" sz="2100" b="1" dirty="0"/>
              <a:t>Pillars</a:t>
            </a:r>
            <a:r>
              <a:rPr lang="en-US" dirty="0"/>
              <a:t> – Anterior pillar is formed by the talus, navicular, 3 cuneiform &amp; 1</a:t>
            </a:r>
            <a:r>
              <a:rPr lang="en-US" baseline="30000" dirty="0"/>
              <a:t>st</a:t>
            </a:r>
            <a:r>
              <a:rPr lang="en-US" dirty="0"/>
              <a:t> 3 metatarsal bones – it is long &amp; weak. Posterior pillar  short &amp; strong is formed by medial half of the calcaneum.</a:t>
            </a:r>
          </a:p>
        </p:txBody>
      </p:sp>
      <p:pic>
        <p:nvPicPr>
          <p:cNvPr id="10" name="Content Placeholder 9">
            <a:extLst>
              <a:ext uri="{FF2B5EF4-FFF2-40B4-BE49-F238E27FC236}">
                <a16:creationId xmlns:a16="http://schemas.microsoft.com/office/drawing/2014/main" id="{C8893B02-E6F9-4AE7-8798-B38AA1A347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65794" y="1083076"/>
            <a:ext cx="4944862" cy="4261281"/>
          </a:xfrm>
        </p:spPr>
      </p:pic>
    </p:spTree>
    <p:extLst>
      <p:ext uri="{BB962C8B-B14F-4D97-AF65-F5344CB8AC3E}">
        <p14:creationId xmlns:p14="http://schemas.microsoft.com/office/powerpoint/2010/main" val="1973591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E6CB-4FE2-4212-8781-C50E95012FBB}"/>
              </a:ext>
            </a:extLst>
          </p:cNvPr>
          <p:cNvSpPr>
            <a:spLocks noGrp="1"/>
          </p:cNvSpPr>
          <p:nvPr>
            <p:ph type="title"/>
          </p:nvPr>
        </p:nvSpPr>
        <p:spPr>
          <a:xfrm>
            <a:off x="1131052" y="79900"/>
            <a:ext cx="9605635" cy="594804"/>
          </a:xfrm>
        </p:spPr>
        <p:txBody>
          <a:bodyPr>
            <a:normAutofit/>
          </a:bodyPr>
          <a:lstStyle/>
          <a:p>
            <a:pPr algn="ctr"/>
            <a:r>
              <a:rPr lang="en-US" sz="3600" b="1" dirty="0"/>
              <a:t>Formation of Lateral Longitudinal Arch</a:t>
            </a:r>
            <a:endParaRPr lang="en-US" sz="3600" dirty="0"/>
          </a:p>
        </p:txBody>
      </p:sp>
      <p:sp>
        <p:nvSpPr>
          <p:cNvPr id="3" name="Content Placeholder 2">
            <a:extLst>
              <a:ext uri="{FF2B5EF4-FFF2-40B4-BE49-F238E27FC236}">
                <a16:creationId xmlns:a16="http://schemas.microsoft.com/office/drawing/2014/main" id="{A8901AD1-EA68-4EFE-8643-1990444A058B}"/>
              </a:ext>
            </a:extLst>
          </p:cNvPr>
          <p:cNvSpPr>
            <a:spLocks noGrp="1"/>
          </p:cNvSpPr>
          <p:nvPr>
            <p:ph sz="half" idx="1"/>
          </p:nvPr>
        </p:nvSpPr>
        <p:spPr>
          <a:xfrm>
            <a:off x="1129165" y="878888"/>
            <a:ext cx="4809995" cy="4811697"/>
          </a:xfrm>
        </p:spPr>
        <p:txBody>
          <a:bodyPr>
            <a:normAutofit fontScale="92500" lnSpcReduction="10000"/>
          </a:bodyPr>
          <a:lstStyle/>
          <a:p>
            <a:r>
              <a:rPr lang="en-US" dirty="0"/>
              <a:t>This arch is low &amp; has limited mobility. It is formed by – </a:t>
            </a:r>
          </a:p>
          <a:p>
            <a:r>
              <a:rPr lang="en-US" sz="2100" b="1" dirty="0"/>
              <a:t>Ends</a:t>
            </a:r>
            <a:r>
              <a:rPr lang="en-US" dirty="0"/>
              <a:t> – anterior end is formed by heads of 4</a:t>
            </a:r>
            <a:r>
              <a:rPr lang="en-US" baseline="30000" dirty="0"/>
              <a:t>th</a:t>
            </a:r>
            <a:r>
              <a:rPr lang="en-US" dirty="0"/>
              <a:t> &amp; 5</a:t>
            </a:r>
            <a:r>
              <a:rPr lang="en-US" baseline="30000" dirty="0"/>
              <a:t>th</a:t>
            </a:r>
            <a:r>
              <a:rPr lang="en-US" dirty="0"/>
              <a:t> metatarsal. Posterior end is formed by lateral tubercle of calcaneum.</a:t>
            </a:r>
          </a:p>
          <a:p>
            <a:r>
              <a:rPr lang="en-US" sz="2100" b="1" dirty="0"/>
              <a:t>Summit</a:t>
            </a:r>
            <a:r>
              <a:rPr lang="en-US" dirty="0"/>
              <a:t> – It is formed by the superior articular surface of the calcaneum.</a:t>
            </a:r>
          </a:p>
          <a:p>
            <a:r>
              <a:rPr lang="en-US" sz="2100" b="1" dirty="0"/>
              <a:t>Pillars</a:t>
            </a:r>
            <a:r>
              <a:rPr lang="en-US" dirty="0"/>
              <a:t> – Anterior pillar is formed by the cuboid &amp; 4</a:t>
            </a:r>
            <a:r>
              <a:rPr lang="en-US" baseline="30000" dirty="0"/>
              <a:t>th</a:t>
            </a:r>
            <a:r>
              <a:rPr lang="en-US" dirty="0"/>
              <a:t> &amp; 5</a:t>
            </a:r>
            <a:r>
              <a:rPr lang="en-US" baseline="30000" dirty="0"/>
              <a:t>th</a:t>
            </a:r>
            <a:r>
              <a:rPr lang="en-US" dirty="0"/>
              <a:t> metatarsal bones – it is long &amp; weak. Posterior pillar  short &amp; strong is formed by lateral half of the calcaneum.</a:t>
            </a:r>
          </a:p>
        </p:txBody>
      </p:sp>
      <p:pic>
        <p:nvPicPr>
          <p:cNvPr id="10" name="Content Placeholder 9">
            <a:extLst>
              <a:ext uri="{FF2B5EF4-FFF2-40B4-BE49-F238E27FC236}">
                <a16:creationId xmlns:a16="http://schemas.microsoft.com/office/drawing/2014/main" id="{F8E8E0C2-17CB-4FD7-831B-096725F4440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1305" y="1029811"/>
            <a:ext cx="5061529" cy="4429662"/>
          </a:xfrm>
        </p:spPr>
      </p:pic>
    </p:spTree>
    <p:extLst>
      <p:ext uri="{BB962C8B-B14F-4D97-AF65-F5344CB8AC3E}">
        <p14:creationId xmlns:p14="http://schemas.microsoft.com/office/powerpoint/2010/main" val="3426801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DEAA-2910-44D3-BD61-02F9272E293E}"/>
              </a:ext>
            </a:extLst>
          </p:cNvPr>
          <p:cNvSpPr>
            <a:spLocks noGrp="1"/>
          </p:cNvSpPr>
          <p:nvPr>
            <p:ph type="title"/>
          </p:nvPr>
        </p:nvSpPr>
        <p:spPr>
          <a:xfrm>
            <a:off x="1131052" y="62145"/>
            <a:ext cx="9605635" cy="727968"/>
          </a:xfrm>
        </p:spPr>
        <p:txBody>
          <a:bodyPr>
            <a:normAutofit/>
          </a:bodyPr>
          <a:lstStyle/>
          <a:p>
            <a:pPr algn="ctr"/>
            <a:r>
              <a:rPr lang="en-US" sz="4000" b="1" dirty="0"/>
              <a:t>Transverse Arch</a:t>
            </a:r>
          </a:p>
        </p:txBody>
      </p:sp>
      <p:pic>
        <p:nvPicPr>
          <p:cNvPr id="5" name="Content Placeholder 4">
            <a:extLst>
              <a:ext uri="{FF2B5EF4-FFF2-40B4-BE49-F238E27FC236}">
                <a16:creationId xmlns:a16="http://schemas.microsoft.com/office/drawing/2014/main" id="{76991BD3-9D37-4A80-B092-258967347D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1052" y="967666"/>
            <a:ext cx="4710455" cy="4403323"/>
          </a:xfrm>
        </p:spPr>
      </p:pic>
      <p:pic>
        <p:nvPicPr>
          <p:cNvPr id="6" name="Content Placeholder 5">
            <a:extLst>
              <a:ext uri="{FF2B5EF4-FFF2-40B4-BE49-F238E27FC236}">
                <a16:creationId xmlns:a16="http://schemas.microsoft.com/office/drawing/2014/main" id="{236884E9-C1BB-4B80-A5DE-C31E719155A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6513" y="1118587"/>
            <a:ext cx="4460174" cy="4340826"/>
          </a:xfrm>
        </p:spPr>
      </p:pic>
    </p:spTree>
    <p:extLst>
      <p:ext uri="{BB962C8B-B14F-4D97-AF65-F5344CB8AC3E}">
        <p14:creationId xmlns:p14="http://schemas.microsoft.com/office/powerpoint/2010/main" val="38921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AF20B1-1863-43BE-A68F-55A0ABCED550}"/>
              </a:ext>
            </a:extLst>
          </p:cNvPr>
          <p:cNvSpPr>
            <a:spLocks noGrp="1"/>
          </p:cNvSpPr>
          <p:nvPr>
            <p:ph type="title"/>
          </p:nvPr>
        </p:nvSpPr>
        <p:spPr>
          <a:xfrm>
            <a:off x="1130270" y="133166"/>
            <a:ext cx="9603275" cy="621436"/>
          </a:xfrm>
        </p:spPr>
        <p:txBody>
          <a:bodyPr>
            <a:normAutofit fontScale="90000"/>
          </a:bodyPr>
          <a:lstStyle/>
          <a:p>
            <a:pPr algn="ctr"/>
            <a:r>
              <a:rPr lang="en-US" sz="4000" b="1" dirty="0"/>
              <a:t>Functions of The Arches</a:t>
            </a:r>
          </a:p>
        </p:txBody>
      </p:sp>
      <p:pic>
        <p:nvPicPr>
          <p:cNvPr id="8" name="Content Placeholder 7">
            <a:extLst>
              <a:ext uri="{FF2B5EF4-FFF2-40B4-BE49-F238E27FC236}">
                <a16:creationId xmlns:a16="http://schemas.microsoft.com/office/drawing/2014/main" id="{D18C2A98-4782-421C-A396-A747ECEACC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992" y="905522"/>
            <a:ext cx="6897950" cy="4580878"/>
          </a:xfrm>
        </p:spPr>
      </p:pic>
    </p:spTree>
    <p:extLst>
      <p:ext uri="{BB962C8B-B14F-4D97-AF65-F5344CB8AC3E}">
        <p14:creationId xmlns:p14="http://schemas.microsoft.com/office/powerpoint/2010/main" val="2919094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D7DA-6A69-47EC-A90D-DD37169887C0}"/>
              </a:ext>
            </a:extLst>
          </p:cNvPr>
          <p:cNvSpPr>
            <a:spLocks noGrp="1"/>
          </p:cNvSpPr>
          <p:nvPr>
            <p:ph type="title"/>
          </p:nvPr>
        </p:nvSpPr>
        <p:spPr>
          <a:xfrm>
            <a:off x="1202073" y="79148"/>
            <a:ext cx="9605635" cy="595555"/>
          </a:xfrm>
        </p:spPr>
        <p:txBody>
          <a:bodyPr>
            <a:normAutofit fontScale="90000"/>
          </a:bodyPr>
          <a:lstStyle/>
          <a:p>
            <a:pPr algn="ctr"/>
            <a:r>
              <a:rPr lang="en-US" sz="4000" b="1" dirty="0"/>
              <a:t>Factors Maintaining The Arches</a:t>
            </a:r>
          </a:p>
        </p:txBody>
      </p:sp>
      <p:pic>
        <p:nvPicPr>
          <p:cNvPr id="6" name="Content Placeholder 5">
            <a:extLst>
              <a:ext uri="{FF2B5EF4-FFF2-40B4-BE49-F238E27FC236}">
                <a16:creationId xmlns:a16="http://schemas.microsoft.com/office/drawing/2014/main" id="{D2B45E32-93DF-4789-B32F-C5B51ABA49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8078" y="1198484"/>
            <a:ext cx="4586796" cy="3577702"/>
          </a:xfrm>
        </p:spPr>
      </p:pic>
      <p:pic>
        <p:nvPicPr>
          <p:cNvPr id="8" name="Content Placeholder 7">
            <a:extLst>
              <a:ext uri="{FF2B5EF4-FFF2-40B4-BE49-F238E27FC236}">
                <a16:creationId xmlns:a16="http://schemas.microsoft.com/office/drawing/2014/main" id="{73C9FF28-746A-4D9F-BEBD-6B77E8725C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3965" y="1331649"/>
            <a:ext cx="4429957" cy="3577701"/>
          </a:xfrm>
        </p:spPr>
      </p:pic>
    </p:spTree>
    <p:extLst>
      <p:ext uri="{BB962C8B-B14F-4D97-AF65-F5344CB8AC3E}">
        <p14:creationId xmlns:p14="http://schemas.microsoft.com/office/powerpoint/2010/main" val="4131031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65048D-5A57-45D8-B235-E7611D1EA515}"/>
              </a:ext>
            </a:extLst>
          </p:cNvPr>
          <p:cNvSpPr>
            <a:spLocks noGrp="1"/>
          </p:cNvSpPr>
          <p:nvPr>
            <p:ph type="title"/>
          </p:nvPr>
        </p:nvSpPr>
        <p:spPr>
          <a:xfrm>
            <a:off x="1129167" y="1344707"/>
            <a:ext cx="8619060" cy="2581834"/>
          </a:xfrm>
        </p:spPr>
        <p:txBody>
          <a:bodyPr>
            <a:normAutofit/>
          </a:bodyPr>
          <a:lstStyle/>
          <a:p>
            <a:pPr algn="ctr"/>
            <a:r>
              <a:rPr lang="en-US" sz="11500" b="1" dirty="0"/>
              <a:t>THANK YOU</a:t>
            </a:r>
          </a:p>
        </p:txBody>
      </p:sp>
    </p:spTree>
    <p:extLst>
      <p:ext uri="{BB962C8B-B14F-4D97-AF65-F5344CB8AC3E}">
        <p14:creationId xmlns:p14="http://schemas.microsoft.com/office/powerpoint/2010/main" val="73297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B6727-C64B-41B5-A4EA-578CBD37B8C7}"/>
              </a:ext>
            </a:extLst>
          </p:cNvPr>
          <p:cNvSpPr>
            <a:spLocks noGrp="1"/>
          </p:cNvSpPr>
          <p:nvPr>
            <p:ph type="title"/>
          </p:nvPr>
        </p:nvSpPr>
        <p:spPr>
          <a:xfrm>
            <a:off x="1131052" y="116542"/>
            <a:ext cx="9605635" cy="708212"/>
          </a:xfrm>
        </p:spPr>
        <p:txBody>
          <a:bodyPr>
            <a:normAutofit/>
          </a:bodyPr>
          <a:lstStyle/>
          <a:p>
            <a:pPr algn="ctr"/>
            <a:r>
              <a:rPr lang="en-US" sz="4000" b="1" dirty="0"/>
              <a:t>Ligaments of Hip Joint</a:t>
            </a:r>
          </a:p>
        </p:txBody>
      </p:sp>
      <p:pic>
        <p:nvPicPr>
          <p:cNvPr id="10" name="Content Placeholder 9">
            <a:extLst>
              <a:ext uri="{FF2B5EF4-FFF2-40B4-BE49-F238E27FC236}">
                <a16:creationId xmlns:a16="http://schemas.microsoft.com/office/drawing/2014/main" id="{85CD3A2E-44F3-475C-883C-C603EFDB8E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1052" y="1606858"/>
            <a:ext cx="3503092" cy="3000653"/>
          </a:xfrm>
        </p:spPr>
      </p:pic>
      <p:pic>
        <p:nvPicPr>
          <p:cNvPr id="8" name="Content Placeholder 7">
            <a:extLst>
              <a:ext uri="{FF2B5EF4-FFF2-40B4-BE49-F238E27FC236}">
                <a16:creationId xmlns:a16="http://schemas.microsoft.com/office/drawing/2014/main" id="{98FB39EA-D9D8-4D4E-A1C1-20F2C40BB6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1697" y="1402673"/>
            <a:ext cx="5924991" cy="4261280"/>
          </a:xfrm>
        </p:spPr>
      </p:pic>
    </p:spTree>
    <p:extLst>
      <p:ext uri="{BB962C8B-B14F-4D97-AF65-F5344CB8AC3E}">
        <p14:creationId xmlns:p14="http://schemas.microsoft.com/office/powerpoint/2010/main" val="3623358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7A2-0D47-4E3F-B0CA-971E7600900F}"/>
              </a:ext>
            </a:extLst>
          </p:cNvPr>
          <p:cNvSpPr>
            <a:spLocks noGrp="1"/>
          </p:cNvSpPr>
          <p:nvPr>
            <p:ph type="title"/>
          </p:nvPr>
        </p:nvSpPr>
        <p:spPr>
          <a:xfrm>
            <a:off x="1130270" y="62754"/>
            <a:ext cx="9603275" cy="681317"/>
          </a:xfrm>
        </p:spPr>
        <p:txBody>
          <a:bodyPr>
            <a:normAutofit/>
          </a:bodyPr>
          <a:lstStyle/>
          <a:p>
            <a:pPr algn="ctr"/>
            <a:r>
              <a:rPr lang="en-US" sz="4000" b="1" dirty="0"/>
              <a:t>Ligaments of Hip Joint</a:t>
            </a:r>
            <a:endParaRPr lang="en-US" sz="4000" dirty="0"/>
          </a:p>
        </p:txBody>
      </p:sp>
      <p:pic>
        <p:nvPicPr>
          <p:cNvPr id="7" name="Content Placeholder 6">
            <a:extLst>
              <a:ext uri="{FF2B5EF4-FFF2-40B4-BE49-F238E27FC236}">
                <a16:creationId xmlns:a16="http://schemas.microsoft.com/office/drawing/2014/main" id="{AD020A8F-DCB5-437B-BF23-1A4475DBE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8455" y="1322773"/>
            <a:ext cx="8999440" cy="4367813"/>
          </a:xfrm>
        </p:spPr>
      </p:pic>
    </p:spTree>
    <p:extLst>
      <p:ext uri="{BB962C8B-B14F-4D97-AF65-F5344CB8AC3E}">
        <p14:creationId xmlns:p14="http://schemas.microsoft.com/office/powerpoint/2010/main" val="14654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9A2FC-7D15-453D-958A-ABE5298DB08F}"/>
              </a:ext>
            </a:extLst>
          </p:cNvPr>
          <p:cNvSpPr>
            <a:spLocks noGrp="1"/>
          </p:cNvSpPr>
          <p:nvPr>
            <p:ph type="title"/>
          </p:nvPr>
        </p:nvSpPr>
        <p:spPr>
          <a:xfrm>
            <a:off x="1131052" y="80683"/>
            <a:ext cx="9605635" cy="770964"/>
          </a:xfrm>
        </p:spPr>
        <p:txBody>
          <a:bodyPr>
            <a:noAutofit/>
          </a:bodyPr>
          <a:lstStyle/>
          <a:p>
            <a:pPr algn="ctr"/>
            <a:r>
              <a:rPr lang="en-US" sz="4000" b="1" dirty="0"/>
              <a:t>Blood Supply of Hip Joint</a:t>
            </a:r>
          </a:p>
        </p:txBody>
      </p:sp>
      <p:pic>
        <p:nvPicPr>
          <p:cNvPr id="8" name="Content Placeholder 7">
            <a:extLst>
              <a:ext uri="{FF2B5EF4-FFF2-40B4-BE49-F238E27FC236}">
                <a16:creationId xmlns:a16="http://schemas.microsoft.com/office/drawing/2014/main" id="{9659CC15-84E6-4341-A183-951AC33D52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7364" y="1393794"/>
            <a:ext cx="3586578" cy="4101484"/>
          </a:xfrm>
        </p:spPr>
      </p:pic>
      <p:pic>
        <p:nvPicPr>
          <p:cNvPr id="10" name="Content Placeholder 9">
            <a:extLst>
              <a:ext uri="{FF2B5EF4-FFF2-40B4-BE49-F238E27FC236}">
                <a16:creationId xmlns:a16="http://schemas.microsoft.com/office/drawing/2014/main" id="{D6DDC241-9C3C-424A-870E-846CF7BC7F7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4963" y="1464816"/>
            <a:ext cx="5805996" cy="4172503"/>
          </a:xfrm>
        </p:spPr>
      </p:pic>
    </p:spTree>
    <p:extLst>
      <p:ext uri="{BB962C8B-B14F-4D97-AF65-F5344CB8AC3E}">
        <p14:creationId xmlns:p14="http://schemas.microsoft.com/office/powerpoint/2010/main" val="76780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FBC81E-5B27-4A8F-BD03-DAB3F252B9DC}"/>
              </a:ext>
            </a:extLst>
          </p:cNvPr>
          <p:cNvSpPr>
            <a:spLocks noGrp="1"/>
          </p:cNvSpPr>
          <p:nvPr>
            <p:ph type="title"/>
          </p:nvPr>
        </p:nvSpPr>
        <p:spPr>
          <a:xfrm>
            <a:off x="1131052" y="97655"/>
            <a:ext cx="9605635" cy="594803"/>
          </a:xfrm>
        </p:spPr>
        <p:txBody>
          <a:bodyPr>
            <a:normAutofit/>
          </a:bodyPr>
          <a:lstStyle/>
          <a:p>
            <a:pPr algn="ctr"/>
            <a:r>
              <a:rPr lang="en-US" sz="3600" b="1" dirty="0"/>
              <a:t>Avascular Necrosis of Head of Femur</a:t>
            </a:r>
          </a:p>
        </p:txBody>
      </p:sp>
      <p:pic>
        <p:nvPicPr>
          <p:cNvPr id="8" name="Content Placeholder 7">
            <a:extLst>
              <a:ext uri="{FF2B5EF4-FFF2-40B4-BE49-F238E27FC236}">
                <a16:creationId xmlns:a16="http://schemas.microsoft.com/office/drawing/2014/main" id="{1B87DC07-E156-40F2-A172-34C2935D4E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29809" y="834501"/>
            <a:ext cx="5504155" cy="4714043"/>
          </a:xfrm>
        </p:spPr>
      </p:pic>
      <p:pic>
        <p:nvPicPr>
          <p:cNvPr id="10" name="Content Placeholder 9">
            <a:extLst>
              <a:ext uri="{FF2B5EF4-FFF2-40B4-BE49-F238E27FC236}">
                <a16:creationId xmlns:a16="http://schemas.microsoft.com/office/drawing/2014/main" id="{EBD7C9EC-F4A0-40FF-96F7-40F3199CD3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4784" y="834502"/>
            <a:ext cx="3746377" cy="4714042"/>
          </a:xfrm>
        </p:spPr>
      </p:pic>
    </p:spTree>
    <p:extLst>
      <p:ext uri="{BB962C8B-B14F-4D97-AF65-F5344CB8AC3E}">
        <p14:creationId xmlns:p14="http://schemas.microsoft.com/office/powerpoint/2010/main" val="48561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83B2F-21DD-420C-ACCC-7C841786C5A8}"/>
              </a:ext>
            </a:extLst>
          </p:cNvPr>
          <p:cNvSpPr>
            <a:spLocks noGrp="1"/>
          </p:cNvSpPr>
          <p:nvPr>
            <p:ph type="title"/>
          </p:nvPr>
        </p:nvSpPr>
        <p:spPr>
          <a:xfrm>
            <a:off x="585925" y="177554"/>
            <a:ext cx="10520039" cy="559293"/>
          </a:xfrm>
        </p:spPr>
        <p:txBody>
          <a:bodyPr>
            <a:normAutofit fontScale="90000"/>
          </a:bodyPr>
          <a:lstStyle/>
          <a:p>
            <a:pPr algn="ctr"/>
            <a:r>
              <a:rPr lang="en-US" b="1" dirty="0"/>
              <a:t>Movements &amp; Muscles Producing Movements of Hip Joint</a:t>
            </a:r>
          </a:p>
        </p:txBody>
      </p:sp>
      <p:pic>
        <p:nvPicPr>
          <p:cNvPr id="8" name="Content Placeholder 7">
            <a:extLst>
              <a:ext uri="{FF2B5EF4-FFF2-40B4-BE49-F238E27FC236}">
                <a16:creationId xmlns:a16="http://schemas.microsoft.com/office/drawing/2014/main" id="{A2F31B88-5116-4D88-80B6-C8E48D767D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5825" y="1065319"/>
            <a:ext cx="5353235" cy="4030463"/>
          </a:xfrm>
        </p:spPr>
      </p:pic>
      <p:pic>
        <p:nvPicPr>
          <p:cNvPr id="10" name="Content Placeholder 9">
            <a:extLst>
              <a:ext uri="{FF2B5EF4-FFF2-40B4-BE49-F238E27FC236}">
                <a16:creationId xmlns:a16="http://schemas.microsoft.com/office/drawing/2014/main" id="{78A19D7B-C13D-4310-9F04-A790238700D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816746"/>
            <a:ext cx="4876800" cy="4385569"/>
          </a:xfrm>
        </p:spPr>
      </p:pic>
    </p:spTree>
    <p:extLst>
      <p:ext uri="{BB962C8B-B14F-4D97-AF65-F5344CB8AC3E}">
        <p14:creationId xmlns:p14="http://schemas.microsoft.com/office/powerpoint/2010/main" val="53799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FFF8EAD-2C26-4AD9-9D53-BB7F6AF9131B}"/>
              </a:ext>
            </a:extLst>
          </p:cNvPr>
          <p:cNvSpPr>
            <a:spLocks noGrp="1"/>
          </p:cNvSpPr>
          <p:nvPr>
            <p:ph type="title"/>
          </p:nvPr>
        </p:nvSpPr>
        <p:spPr>
          <a:xfrm>
            <a:off x="1131052" y="107576"/>
            <a:ext cx="9605635" cy="663389"/>
          </a:xfrm>
        </p:spPr>
        <p:txBody>
          <a:bodyPr/>
          <a:lstStyle/>
          <a:p>
            <a:pPr algn="ctr"/>
            <a:r>
              <a:rPr lang="en-US" b="1" dirty="0"/>
              <a:t>Neck Shaft Angle &amp; Coxa Vara Coxa </a:t>
            </a:r>
            <a:r>
              <a:rPr lang="en-US" b="1" dirty="0" err="1"/>
              <a:t>Valga</a:t>
            </a:r>
            <a:r>
              <a:rPr lang="en-US" b="1" dirty="0"/>
              <a:t> </a:t>
            </a:r>
          </a:p>
        </p:txBody>
      </p:sp>
      <p:pic>
        <p:nvPicPr>
          <p:cNvPr id="10" name="Content Placeholder 9">
            <a:extLst>
              <a:ext uri="{FF2B5EF4-FFF2-40B4-BE49-F238E27FC236}">
                <a16:creationId xmlns:a16="http://schemas.microsoft.com/office/drawing/2014/main" id="{2E073ADE-D4B5-4BB3-A14A-1BED814526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1350" y="1156448"/>
            <a:ext cx="5081659" cy="4134643"/>
          </a:xfrm>
        </p:spPr>
      </p:pic>
      <p:pic>
        <p:nvPicPr>
          <p:cNvPr id="12" name="Content Placeholder 11">
            <a:extLst>
              <a:ext uri="{FF2B5EF4-FFF2-40B4-BE49-F238E27FC236}">
                <a16:creationId xmlns:a16="http://schemas.microsoft.com/office/drawing/2014/main" id="{6FA15C4D-E777-4FA3-A087-BD0AF12EFF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8992" y="1156448"/>
            <a:ext cx="4894728" cy="4303320"/>
          </a:xfrm>
        </p:spPr>
      </p:pic>
    </p:spTree>
    <p:extLst>
      <p:ext uri="{BB962C8B-B14F-4D97-AF65-F5344CB8AC3E}">
        <p14:creationId xmlns:p14="http://schemas.microsoft.com/office/powerpoint/2010/main" val="245087827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Gallery</Template>
  <TotalTime>788</TotalTime>
  <Words>819</Words>
  <Application>Microsoft Office PowerPoint</Application>
  <PresentationFormat>Widescreen</PresentationFormat>
  <Paragraphs>71</Paragraphs>
  <Slides>38</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Century Gothic</vt:lpstr>
      <vt:lpstr>Gallery</vt:lpstr>
      <vt:lpstr>JOINTS, LOCKING &amp; UNLOCKING OF KNEE &amp; ARCH OF FOOT </vt:lpstr>
      <vt:lpstr>HIPJOINT</vt:lpstr>
      <vt:lpstr>Type &amp; Articulation of Hip Joint</vt:lpstr>
      <vt:lpstr>Ligaments of Hip Joint</vt:lpstr>
      <vt:lpstr>Ligaments of Hip Joint</vt:lpstr>
      <vt:lpstr>Blood Supply of Hip Joint</vt:lpstr>
      <vt:lpstr>Avascular Necrosis of Head of Femur</vt:lpstr>
      <vt:lpstr>Movements &amp; Muscles Producing Movements of Hip Joint</vt:lpstr>
      <vt:lpstr>Neck Shaft Angle &amp; Coxa Vara Coxa Valga </vt:lpstr>
      <vt:lpstr>Capsular Attachment of Hip Joint</vt:lpstr>
      <vt:lpstr>Capsular Attachment of Hip Joint</vt:lpstr>
      <vt:lpstr>Knee Joint</vt:lpstr>
      <vt:lpstr>Menisci &amp; Its Function</vt:lpstr>
      <vt:lpstr>Medial Meniscus </vt:lpstr>
      <vt:lpstr>Lateral Meniscus</vt:lpstr>
      <vt:lpstr>Movements &amp; Muscles Producing Movements of Knee Joint</vt:lpstr>
      <vt:lpstr>Capsular Attachment of Knee Joint</vt:lpstr>
      <vt:lpstr>Capsular Attachment of Knee Joint</vt:lpstr>
      <vt:lpstr>Locking &amp; Unlocking of Knee Joint</vt:lpstr>
      <vt:lpstr>Locking of Knee Joint</vt:lpstr>
      <vt:lpstr>Unlocking of Knee Joint</vt:lpstr>
      <vt:lpstr>Mechanism of Locking &amp; Unlocking of Knee</vt:lpstr>
      <vt:lpstr>Bursa Around The Knee Joint</vt:lpstr>
      <vt:lpstr>Tibiofibular Joints</vt:lpstr>
      <vt:lpstr>Superior &amp; Inferior Tibiofibular Joint</vt:lpstr>
      <vt:lpstr>Ankle Joint</vt:lpstr>
      <vt:lpstr>Movements of Ankle Joint</vt:lpstr>
      <vt:lpstr>Muscles Producing Movements of Ankle Joint</vt:lpstr>
      <vt:lpstr>Subtalar Joint</vt:lpstr>
      <vt:lpstr>Movements of Subtalar Joint</vt:lpstr>
      <vt:lpstr>Muscles Producing Movements of Subtalar Joint</vt:lpstr>
      <vt:lpstr>Arch of the foot</vt:lpstr>
      <vt:lpstr>Formation of Medial Longitudinal Arch</vt:lpstr>
      <vt:lpstr>Formation of Lateral Longitudinal Arch</vt:lpstr>
      <vt:lpstr>Transverse Arch</vt:lpstr>
      <vt:lpstr>Functions of The Arches</vt:lpstr>
      <vt:lpstr>Factors Maintaining The Arches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kangka17</dc:creator>
  <cp:lastModifiedBy>kangka17</cp:lastModifiedBy>
  <cp:revision>48</cp:revision>
  <dcterms:created xsi:type="dcterms:W3CDTF">2020-05-15T15:50:41Z</dcterms:created>
  <dcterms:modified xsi:type="dcterms:W3CDTF">2020-05-19T11:12:19Z</dcterms:modified>
</cp:coreProperties>
</file>