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39"/>
  </p:notesMasterIdLst>
  <p:handoutMasterIdLst>
    <p:handoutMasterId r:id="rId40"/>
  </p:handoutMasterIdLst>
  <p:sldIdLst>
    <p:sldId id="318" r:id="rId2"/>
    <p:sldId id="291" r:id="rId3"/>
    <p:sldId id="275" r:id="rId4"/>
    <p:sldId id="292" r:id="rId5"/>
    <p:sldId id="276" r:id="rId6"/>
    <p:sldId id="257" r:id="rId7"/>
    <p:sldId id="258" r:id="rId8"/>
    <p:sldId id="259" r:id="rId9"/>
    <p:sldId id="320" r:id="rId10"/>
    <p:sldId id="345" r:id="rId11"/>
    <p:sldId id="307" r:id="rId12"/>
    <p:sldId id="346" r:id="rId13"/>
    <p:sldId id="347" r:id="rId14"/>
    <p:sldId id="348" r:id="rId15"/>
    <p:sldId id="260" r:id="rId16"/>
    <p:sldId id="289" r:id="rId17"/>
    <p:sldId id="288" r:id="rId18"/>
    <p:sldId id="290" r:id="rId19"/>
    <p:sldId id="285" r:id="rId20"/>
    <p:sldId id="261" r:id="rId21"/>
    <p:sldId id="282" r:id="rId22"/>
    <p:sldId id="293" r:id="rId23"/>
    <p:sldId id="300" r:id="rId24"/>
    <p:sldId id="301" r:id="rId25"/>
    <p:sldId id="302" r:id="rId26"/>
    <p:sldId id="303" r:id="rId27"/>
    <p:sldId id="297" r:id="rId28"/>
    <p:sldId id="295" r:id="rId29"/>
    <p:sldId id="304" r:id="rId30"/>
    <p:sldId id="298" r:id="rId31"/>
    <p:sldId id="296" r:id="rId32"/>
    <p:sldId id="266" r:id="rId33"/>
    <p:sldId id="299" r:id="rId34"/>
    <p:sldId id="305" r:id="rId35"/>
    <p:sldId id="306" r:id="rId36"/>
    <p:sldId id="274" r:id="rId37"/>
    <p:sldId id="360" r:id="rId38"/>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guide orient="horz" pos="2160"/>
        <p:guide pos="3840"/>
      </p:guideLst>
    </p:cSldViewPr>
  </p:slideViewPr>
  <p:notesTextViewPr>
    <p:cViewPr>
      <p:scale>
        <a:sx n="1" d="1"/>
        <a:sy n="1" d="1"/>
      </p:scale>
      <p:origin x="0" y="0"/>
    </p:cViewPr>
  </p:notesText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535535DD-5811-4C71-9EDC-96EA113E4428}" type="datetimeFigureOut">
              <a:rPr lang="en-US" smtClean="0"/>
              <a:t>28-Sep-20</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2AC8CE9A-C7B6-417A-9673-6FC271EA789A}"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283B512F-EE00-4F38-91A1-8F4E8FB368D4}" type="datetimeFigureOut">
              <a:rPr lang="en-US" smtClean="0"/>
              <a:t>28-Sep-20</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D2A1ABDC-2543-41EA-9A09-4A8D133A200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C87C29CB-DF5E-4B04-A63C-68F16B88423E}" type="datetimeFigureOut">
              <a:rPr lang="en-US" smtClean="0"/>
              <a:pPr/>
              <a:t>28-Sep-20</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4D87B333-F85D-4CB7-AC1C-1B07EE7F1FA4}" type="slidenum">
              <a:rPr lang="en-US" smtClean="0"/>
              <a:pPr/>
              <a:t>‹#›</a:t>
            </a:fld>
            <a:endParaRPr lang="en-US"/>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6042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7C29CB-DF5E-4B04-A63C-68F16B88423E}" type="datetimeFigureOut">
              <a:rPr lang="en-US" smtClean="0"/>
              <a:pPr/>
              <a:t>28-Sep-20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87B333-F85D-4CB7-AC1C-1B07EE7F1FA4}" type="slidenum">
              <a:rPr lang="en-US" smtClean="0"/>
              <a:pPr/>
              <a:t>‹#›</a:t>
            </a:fld>
            <a:endParaRPr lang="en-US"/>
          </a:p>
        </p:txBody>
      </p:sp>
    </p:spTree>
    <p:extLst>
      <p:ext uri="{BB962C8B-B14F-4D97-AF65-F5344CB8AC3E}">
        <p14:creationId xmlns:p14="http://schemas.microsoft.com/office/powerpoint/2010/main" val="1339166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7C29CB-DF5E-4B04-A63C-68F16B88423E}" type="datetimeFigureOut">
              <a:rPr lang="en-US" smtClean="0"/>
              <a:pPr/>
              <a:t>28-Sep-20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7B333-F85D-4CB7-AC1C-1B07EE7F1FA4}" type="slidenum">
              <a:rPr lang="en-US" smtClean="0"/>
              <a:pPr/>
              <a:t>‹#›</a:t>
            </a:fld>
            <a:endParaRPr lang="en-US"/>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5244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7C29CB-DF5E-4B04-A63C-68F16B88423E}" type="datetimeFigureOut">
              <a:rPr lang="en-US" smtClean="0"/>
              <a:pPr/>
              <a:t>28-Sep-20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7B333-F85D-4CB7-AC1C-1B07EE7F1FA4}" type="slidenum">
              <a:rPr lang="en-US" smtClean="0"/>
              <a:pPr/>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7726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7C29CB-DF5E-4B04-A63C-68F16B88423E}" type="datetimeFigureOut">
              <a:rPr lang="en-US" smtClean="0"/>
              <a:pPr/>
              <a:t>28-Sep-20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7B333-F85D-4CB7-AC1C-1B07EE7F1FA4}" type="slidenum">
              <a:rPr lang="en-US" smtClean="0"/>
              <a:pPr/>
              <a:t>‹#›</a:t>
            </a:fld>
            <a:endParaRPr lang="en-US"/>
          </a:p>
        </p:txBody>
      </p:sp>
    </p:spTree>
    <p:extLst>
      <p:ext uri="{BB962C8B-B14F-4D97-AF65-F5344CB8AC3E}">
        <p14:creationId xmlns:p14="http://schemas.microsoft.com/office/powerpoint/2010/main" val="2243685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7C29CB-DF5E-4B04-A63C-68F16B88423E}" type="datetimeFigureOut">
              <a:rPr lang="en-US" smtClean="0"/>
              <a:pPr/>
              <a:t>28-Sep-20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7B333-F85D-4CB7-AC1C-1B07EE7F1FA4}" type="slidenum">
              <a:rPr lang="en-US" smtClean="0"/>
              <a:pPr/>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9401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7C29CB-DF5E-4B04-A63C-68F16B88423E}" type="datetimeFigureOut">
              <a:rPr lang="en-US" smtClean="0"/>
              <a:pPr/>
              <a:t>28-Sep-20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7B333-F85D-4CB7-AC1C-1B07EE7F1FA4}" type="slidenum">
              <a:rPr lang="en-US" smtClean="0"/>
              <a:pPr/>
              <a:t>‹#›</a:t>
            </a:fld>
            <a:endParaRPr lang="en-US"/>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6824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7C29CB-DF5E-4B04-A63C-68F16B88423E}" type="datetimeFigureOut">
              <a:rPr lang="en-US" smtClean="0"/>
              <a:pPr/>
              <a:t>28-Sep-20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7B333-F85D-4CB7-AC1C-1B07EE7F1FA4}" type="slidenum">
              <a:rPr lang="en-US" smtClean="0"/>
              <a:pPr/>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2156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7C29CB-DF5E-4B04-A63C-68F16B88423E}" type="datetimeFigureOut">
              <a:rPr lang="en-US" smtClean="0"/>
              <a:pPr/>
              <a:t>28-Sep-20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7B333-F85D-4CB7-AC1C-1B07EE7F1FA4}" type="slidenum">
              <a:rPr lang="en-US" smtClean="0"/>
              <a:pPr/>
              <a:t>‹#›</a:t>
            </a:fld>
            <a:endParaRPr lang="en-US"/>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6053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7C29CB-DF5E-4B04-A63C-68F16B88423E}" type="datetimeFigureOut">
              <a:rPr lang="en-US" smtClean="0"/>
              <a:pPr/>
              <a:t>28-Sep-20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7B333-F85D-4CB7-AC1C-1B07EE7F1FA4}" type="slidenum">
              <a:rPr lang="en-US" smtClean="0"/>
              <a:pPr/>
              <a:t>‹#›</a:t>
            </a:fld>
            <a:endParaRPr lang="en-US"/>
          </a:p>
        </p:txBody>
      </p:sp>
    </p:spTree>
    <p:extLst>
      <p:ext uri="{BB962C8B-B14F-4D97-AF65-F5344CB8AC3E}">
        <p14:creationId xmlns:p14="http://schemas.microsoft.com/office/powerpoint/2010/main" val="2721607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7C29CB-DF5E-4B04-A63C-68F16B88423E}" type="datetimeFigureOut">
              <a:rPr lang="en-US" smtClean="0"/>
              <a:pPr/>
              <a:t>28-Sep-20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7B333-F85D-4CB7-AC1C-1B07EE7F1FA4}" type="slidenum">
              <a:rPr lang="en-US" smtClean="0"/>
              <a:pPr/>
              <a:t>‹#›</a:t>
            </a:fld>
            <a:endParaRPr lang="en-US"/>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5099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7C29CB-DF5E-4B04-A63C-68F16B88423E}" type="datetimeFigureOut">
              <a:rPr lang="en-US" smtClean="0"/>
              <a:pPr/>
              <a:t>28-Sep-20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87B333-F85D-4CB7-AC1C-1B07EE7F1FA4}" type="slidenum">
              <a:rPr lang="en-US" smtClean="0"/>
              <a:pPr/>
              <a:t>‹#›</a:t>
            </a:fld>
            <a:endParaRPr lang="en-US"/>
          </a:p>
        </p:txBody>
      </p:sp>
    </p:spTree>
    <p:extLst>
      <p:ext uri="{BB962C8B-B14F-4D97-AF65-F5344CB8AC3E}">
        <p14:creationId xmlns:p14="http://schemas.microsoft.com/office/powerpoint/2010/main" val="1281432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7C29CB-DF5E-4B04-A63C-68F16B88423E}" type="datetimeFigureOut">
              <a:rPr lang="en-US" smtClean="0"/>
              <a:pPr/>
              <a:t>28-Sep-20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87B333-F85D-4CB7-AC1C-1B07EE7F1FA4}" type="slidenum">
              <a:rPr lang="en-US" smtClean="0"/>
              <a:pPr/>
              <a:t>‹#›</a:t>
            </a:fld>
            <a:endParaRPr lang="en-US"/>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3005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7C29CB-DF5E-4B04-A63C-68F16B88423E}" type="datetimeFigureOut">
              <a:rPr lang="en-US" smtClean="0"/>
              <a:pPr/>
              <a:t>28-Sep-20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87B333-F85D-4CB7-AC1C-1B07EE7F1FA4}" type="slidenum">
              <a:rPr lang="en-US" smtClean="0"/>
              <a:pPr/>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0962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7C29CB-DF5E-4B04-A63C-68F16B88423E}" type="datetimeFigureOut">
              <a:rPr lang="en-US" smtClean="0"/>
              <a:pPr/>
              <a:t>28-Sep-20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87B333-F85D-4CB7-AC1C-1B07EE7F1FA4}" type="slidenum">
              <a:rPr lang="en-US" smtClean="0"/>
              <a:pPr/>
              <a:t>‹#›</a:t>
            </a:fld>
            <a:endParaRPr lang="en-US"/>
          </a:p>
        </p:txBody>
      </p:sp>
    </p:spTree>
    <p:extLst>
      <p:ext uri="{BB962C8B-B14F-4D97-AF65-F5344CB8AC3E}">
        <p14:creationId xmlns:p14="http://schemas.microsoft.com/office/powerpoint/2010/main" val="1481191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7C29CB-DF5E-4B04-A63C-68F16B88423E}" type="datetimeFigureOut">
              <a:rPr lang="en-US" smtClean="0"/>
              <a:pPr/>
              <a:t>28-Sep-20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87B333-F85D-4CB7-AC1C-1B07EE7F1FA4}" type="slidenum">
              <a:rPr lang="en-US" smtClean="0"/>
              <a:pPr/>
              <a:t>‹#›</a:t>
            </a:fld>
            <a:endParaRPr lang="en-US"/>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3508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7C29CB-DF5E-4B04-A63C-68F16B88423E}" type="datetimeFigureOut">
              <a:rPr lang="en-US" smtClean="0"/>
              <a:pPr/>
              <a:t>28-Sep-20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87B333-F85D-4CB7-AC1C-1B07EE7F1FA4}" type="slidenum">
              <a:rPr lang="en-US" smtClean="0"/>
              <a:pPr/>
              <a:t>‹#›</a:t>
            </a:fld>
            <a:endParaRPr lang="en-US"/>
          </a:p>
        </p:txBody>
      </p:sp>
    </p:spTree>
    <p:extLst>
      <p:ext uri="{BB962C8B-B14F-4D97-AF65-F5344CB8AC3E}">
        <p14:creationId xmlns:p14="http://schemas.microsoft.com/office/powerpoint/2010/main" val="3111317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87C29CB-DF5E-4B04-A63C-68F16B88423E}" type="datetimeFigureOut">
              <a:rPr lang="en-US" smtClean="0"/>
              <a:pPr/>
              <a:t>28-Sep-20</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D87B333-F85D-4CB7-AC1C-1B07EE7F1FA4}" type="slidenum">
              <a:rPr lang="en-US" smtClean="0"/>
              <a:pPr/>
              <a:t>‹#›</a:t>
            </a:fld>
            <a:endParaRPr lang="en-US"/>
          </a:p>
        </p:txBody>
      </p:sp>
    </p:spTree>
    <p:extLst>
      <p:ext uri="{BB962C8B-B14F-4D97-AF65-F5344CB8AC3E}">
        <p14:creationId xmlns:p14="http://schemas.microsoft.com/office/powerpoint/2010/main" val="203368122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CFE3F-7593-4CD6-9408-306A74A2C8EE}"/>
              </a:ext>
            </a:extLst>
          </p:cNvPr>
          <p:cNvSpPr>
            <a:spLocks noGrp="1"/>
          </p:cNvSpPr>
          <p:nvPr>
            <p:ph type="ctrTitle"/>
          </p:nvPr>
        </p:nvSpPr>
        <p:spPr/>
        <p:txBody>
          <a:bodyPr/>
          <a:lstStyle/>
          <a:p>
            <a:r>
              <a:rPr lang="en-US" sz="6000" b="1" dirty="0">
                <a:solidFill>
                  <a:srgbClr val="FF0000"/>
                </a:solidFill>
              </a:rPr>
              <a:t>BLOOD VESSELS </a:t>
            </a:r>
          </a:p>
        </p:txBody>
      </p:sp>
      <p:sp>
        <p:nvSpPr>
          <p:cNvPr id="3" name="Subtitle 2">
            <a:extLst>
              <a:ext uri="{FF2B5EF4-FFF2-40B4-BE49-F238E27FC236}">
                <a16:creationId xmlns:a16="http://schemas.microsoft.com/office/drawing/2014/main" id="{2EBD23CB-B499-461E-8ED2-96EFC63517AB}"/>
              </a:ext>
            </a:extLst>
          </p:cNvPr>
          <p:cNvSpPr>
            <a:spLocks noGrp="1"/>
          </p:cNvSpPr>
          <p:nvPr>
            <p:ph type="subTitle" idx="1"/>
          </p:nvPr>
        </p:nvSpPr>
        <p:spPr/>
        <p:txBody>
          <a:bodyPr>
            <a:normAutofit fontScale="92500" lnSpcReduction="10000"/>
          </a:bodyPr>
          <a:lstStyle/>
          <a:p>
            <a:r>
              <a:rPr lang="en-US" sz="4000" b="1" dirty="0"/>
              <a:t>OF</a:t>
            </a:r>
          </a:p>
          <a:p>
            <a:r>
              <a:rPr lang="en-US" sz="4000" b="1" dirty="0"/>
              <a:t>HEAD &amp; NECK</a:t>
            </a:r>
          </a:p>
        </p:txBody>
      </p:sp>
    </p:spTree>
    <p:extLst>
      <p:ext uri="{BB962C8B-B14F-4D97-AF65-F5344CB8AC3E}">
        <p14:creationId xmlns:p14="http://schemas.microsoft.com/office/powerpoint/2010/main" val="1768341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4B2A4EC-7135-4153-B58D-7C09EA3457FF}"/>
              </a:ext>
            </a:extLst>
          </p:cNvPr>
          <p:cNvPicPr>
            <a:picLocks noGrp="1" noChangeAspect="1"/>
          </p:cNvPicPr>
          <p:nvPr>
            <p:ph idx="1"/>
          </p:nvPr>
        </p:nvPicPr>
        <p:blipFill>
          <a:blip r:embed="rId2"/>
          <a:stretch>
            <a:fillRect/>
          </a:stretch>
        </p:blipFill>
        <p:spPr>
          <a:xfrm>
            <a:off x="2570593" y="787359"/>
            <a:ext cx="7050814" cy="5283282"/>
          </a:xfrm>
          <a:prstGeom prst="rect">
            <a:avLst/>
          </a:prstGeom>
        </p:spPr>
      </p:pic>
    </p:spTree>
    <p:extLst>
      <p:ext uri="{BB962C8B-B14F-4D97-AF65-F5344CB8AC3E}">
        <p14:creationId xmlns:p14="http://schemas.microsoft.com/office/powerpoint/2010/main" val="365362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2D46D11-75B2-4E10-A2C0-3C22719962F8}"/>
              </a:ext>
            </a:extLst>
          </p:cNvPr>
          <p:cNvPicPr>
            <a:picLocks noGrp="1" noChangeAspect="1"/>
          </p:cNvPicPr>
          <p:nvPr>
            <p:ph idx="1"/>
          </p:nvPr>
        </p:nvPicPr>
        <p:blipFill>
          <a:blip r:embed="rId2"/>
          <a:stretch>
            <a:fillRect/>
          </a:stretch>
        </p:blipFill>
        <p:spPr>
          <a:xfrm>
            <a:off x="2482448" y="612559"/>
            <a:ext cx="7227104" cy="5415379"/>
          </a:xfrm>
          <a:prstGeom prst="rect">
            <a:avLst/>
          </a:prstGeom>
        </p:spPr>
      </p:pic>
    </p:spTree>
    <p:extLst>
      <p:ext uri="{BB962C8B-B14F-4D97-AF65-F5344CB8AC3E}">
        <p14:creationId xmlns:p14="http://schemas.microsoft.com/office/powerpoint/2010/main" val="4205424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8E9DB49-713A-487E-AE7B-735ECFA889E2}"/>
              </a:ext>
            </a:extLst>
          </p:cNvPr>
          <p:cNvPicPr>
            <a:picLocks noGrp="1" noChangeAspect="1"/>
          </p:cNvPicPr>
          <p:nvPr>
            <p:ph idx="1"/>
          </p:nvPr>
        </p:nvPicPr>
        <p:blipFill>
          <a:blip r:embed="rId2"/>
          <a:stretch>
            <a:fillRect/>
          </a:stretch>
        </p:blipFill>
        <p:spPr>
          <a:xfrm>
            <a:off x="2469920" y="711923"/>
            <a:ext cx="7252160" cy="5434153"/>
          </a:xfrm>
          <a:prstGeom prst="rect">
            <a:avLst/>
          </a:prstGeom>
        </p:spPr>
      </p:pic>
    </p:spTree>
    <p:extLst>
      <p:ext uri="{BB962C8B-B14F-4D97-AF65-F5344CB8AC3E}">
        <p14:creationId xmlns:p14="http://schemas.microsoft.com/office/powerpoint/2010/main" val="608402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B63F9E8-A76C-4681-9BBE-24DD4C50322A}"/>
              </a:ext>
            </a:extLst>
          </p:cNvPr>
          <p:cNvPicPr>
            <a:picLocks noGrp="1" noChangeAspect="1"/>
          </p:cNvPicPr>
          <p:nvPr>
            <p:ph idx="1"/>
          </p:nvPr>
        </p:nvPicPr>
        <p:blipFill>
          <a:blip r:embed="rId2"/>
          <a:stretch>
            <a:fillRect/>
          </a:stretch>
        </p:blipFill>
        <p:spPr>
          <a:xfrm>
            <a:off x="2487643" y="639193"/>
            <a:ext cx="7216714" cy="5407593"/>
          </a:xfrm>
          <a:prstGeom prst="rect">
            <a:avLst/>
          </a:prstGeom>
        </p:spPr>
      </p:pic>
    </p:spTree>
    <p:extLst>
      <p:ext uri="{BB962C8B-B14F-4D97-AF65-F5344CB8AC3E}">
        <p14:creationId xmlns:p14="http://schemas.microsoft.com/office/powerpoint/2010/main" val="133594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77E48B4-E933-4ED5-8E1E-7DCA467E2F89}"/>
              </a:ext>
            </a:extLst>
          </p:cNvPr>
          <p:cNvPicPr>
            <a:picLocks noGrp="1" noChangeAspect="1"/>
          </p:cNvPicPr>
          <p:nvPr>
            <p:ph idx="1"/>
          </p:nvPr>
        </p:nvPicPr>
        <p:blipFill>
          <a:blip r:embed="rId2"/>
          <a:stretch>
            <a:fillRect/>
          </a:stretch>
        </p:blipFill>
        <p:spPr>
          <a:xfrm>
            <a:off x="2435845" y="686390"/>
            <a:ext cx="7320309" cy="5485219"/>
          </a:xfrm>
          <a:prstGeom prst="rect">
            <a:avLst/>
          </a:prstGeom>
        </p:spPr>
      </p:pic>
    </p:spTree>
    <p:extLst>
      <p:ext uri="{BB962C8B-B14F-4D97-AF65-F5344CB8AC3E}">
        <p14:creationId xmlns:p14="http://schemas.microsoft.com/office/powerpoint/2010/main" val="2975044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D1C48-ABDD-4664-9CFC-5DB9C6224DFA}"/>
              </a:ext>
            </a:extLst>
          </p:cNvPr>
          <p:cNvSpPr>
            <a:spLocks noGrp="1"/>
          </p:cNvSpPr>
          <p:nvPr>
            <p:ph type="title"/>
          </p:nvPr>
        </p:nvSpPr>
        <p:spPr>
          <a:xfrm>
            <a:off x="838200" y="365125"/>
            <a:ext cx="10515600" cy="487131"/>
          </a:xfrm>
        </p:spPr>
        <p:txBody>
          <a:bodyPr>
            <a:noAutofit/>
          </a:bodyPr>
          <a:lstStyle/>
          <a:p>
            <a:r>
              <a:rPr lang="en-US" sz="3200" b="1" dirty="0">
                <a:solidFill>
                  <a:srgbClr val="FF0000"/>
                </a:solidFill>
              </a:rPr>
              <a:t>MAXILLARY ARTERY WITH IT’S BRANCHES :-</a:t>
            </a:r>
          </a:p>
        </p:txBody>
      </p:sp>
      <p:pic>
        <p:nvPicPr>
          <p:cNvPr id="6" name="Content Placeholder 5">
            <a:extLst>
              <a:ext uri="{FF2B5EF4-FFF2-40B4-BE49-F238E27FC236}">
                <a16:creationId xmlns:a16="http://schemas.microsoft.com/office/drawing/2014/main" id="{4EE2B564-DD18-4A09-ADB0-53582F9F67AD}"/>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834" t="3193" r="2414" b="6605"/>
          <a:stretch/>
        </p:blipFill>
        <p:spPr>
          <a:xfrm>
            <a:off x="318093" y="1084343"/>
            <a:ext cx="5868140" cy="5015883"/>
          </a:xfrm>
        </p:spPr>
      </p:pic>
      <p:pic>
        <p:nvPicPr>
          <p:cNvPr id="8" name="Content Placeholder 7">
            <a:extLst>
              <a:ext uri="{FF2B5EF4-FFF2-40B4-BE49-F238E27FC236}">
                <a16:creationId xmlns:a16="http://schemas.microsoft.com/office/drawing/2014/main" id="{6377A2F8-F562-442C-84C7-A0C3332D42F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639" t="6346"/>
          <a:stretch/>
        </p:blipFill>
        <p:spPr>
          <a:xfrm>
            <a:off x="6312023" y="1254287"/>
            <a:ext cx="5721682" cy="5015883"/>
          </a:xfrm>
        </p:spPr>
      </p:pic>
    </p:spTree>
    <p:extLst>
      <p:ext uri="{BB962C8B-B14F-4D97-AF65-F5344CB8AC3E}">
        <p14:creationId xmlns:p14="http://schemas.microsoft.com/office/powerpoint/2010/main" val="2296657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0770C77-A84F-47FD-ACA5-763F335EB5E7}"/>
              </a:ext>
            </a:extLst>
          </p:cNvPr>
          <p:cNvPicPr>
            <a:picLocks noGrp="1" noChangeAspect="1"/>
          </p:cNvPicPr>
          <p:nvPr>
            <p:ph idx="1"/>
          </p:nvPr>
        </p:nvPicPr>
        <p:blipFill>
          <a:blip r:embed="rId2"/>
          <a:stretch>
            <a:fillRect/>
          </a:stretch>
        </p:blipFill>
        <p:spPr>
          <a:xfrm>
            <a:off x="2543780" y="702691"/>
            <a:ext cx="7104439" cy="5328330"/>
          </a:xfrm>
          <a:prstGeom prst="rect">
            <a:avLst/>
          </a:prstGeom>
        </p:spPr>
      </p:pic>
    </p:spTree>
    <p:extLst>
      <p:ext uri="{BB962C8B-B14F-4D97-AF65-F5344CB8AC3E}">
        <p14:creationId xmlns:p14="http://schemas.microsoft.com/office/powerpoint/2010/main" val="86661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9F4C1A4-F5DD-4F9D-A17A-70E6C884FA4E}"/>
              </a:ext>
            </a:extLst>
          </p:cNvPr>
          <p:cNvPicPr>
            <a:picLocks noGrp="1" noChangeAspect="1"/>
          </p:cNvPicPr>
          <p:nvPr>
            <p:ph idx="1"/>
          </p:nvPr>
        </p:nvPicPr>
        <p:blipFill rotWithShape="1">
          <a:blip r:embed="rId2"/>
          <a:srcRect l="7805" r="8618"/>
          <a:stretch/>
        </p:blipFill>
        <p:spPr>
          <a:xfrm>
            <a:off x="3167288" y="798106"/>
            <a:ext cx="5857424" cy="5261788"/>
          </a:xfrm>
          <a:prstGeom prst="rect">
            <a:avLst/>
          </a:prstGeom>
        </p:spPr>
      </p:pic>
    </p:spTree>
    <p:extLst>
      <p:ext uri="{BB962C8B-B14F-4D97-AF65-F5344CB8AC3E}">
        <p14:creationId xmlns:p14="http://schemas.microsoft.com/office/powerpoint/2010/main" val="680419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54A9185-3B12-49C6-81E7-0646263686BE}"/>
              </a:ext>
            </a:extLst>
          </p:cNvPr>
          <p:cNvPicPr>
            <a:picLocks noGrp="1" noChangeAspect="1"/>
          </p:cNvPicPr>
          <p:nvPr>
            <p:ph idx="1"/>
          </p:nvPr>
        </p:nvPicPr>
        <p:blipFill>
          <a:blip r:embed="rId2"/>
          <a:stretch>
            <a:fillRect/>
          </a:stretch>
        </p:blipFill>
        <p:spPr>
          <a:xfrm>
            <a:off x="2406177" y="577049"/>
            <a:ext cx="7379646" cy="5534735"/>
          </a:xfrm>
          <a:prstGeom prst="rect">
            <a:avLst/>
          </a:prstGeom>
        </p:spPr>
      </p:pic>
    </p:spTree>
    <p:extLst>
      <p:ext uri="{BB962C8B-B14F-4D97-AF65-F5344CB8AC3E}">
        <p14:creationId xmlns:p14="http://schemas.microsoft.com/office/powerpoint/2010/main" val="1838986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FEF471D-B7FB-4BE3-A50D-0901F1BD8DA8}"/>
              </a:ext>
            </a:extLst>
          </p:cNvPr>
          <p:cNvPicPr>
            <a:picLocks noGrp="1" noChangeAspect="1"/>
          </p:cNvPicPr>
          <p:nvPr>
            <p:ph idx="1"/>
          </p:nvPr>
        </p:nvPicPr>
        <p:blipFill rotWithShape="1">
          <a:blip r:embed="rId2"/>
          <a:srcRect l="7806" r="7400"/>
          <a:stretch/>
        </p:blipFill>
        <p:spPr>
          <a:xfrm>
            <a:off x="3022952" y="708072"/>
            <a:ext cx="6146096" cy="5441856"/>
          </a:xfrm>
          <a:prstGeom prst="rect">
            <a:avLst/>
          </a:prstGeom>
        </p:spPr>
      </p:pic>
    </p:spTree>
    <p:extLst>
      <p:ext uri="{BB962C8B-B14F-4D97-AF65-F5344CB8AC3E}">
        <p14:creationId xmlns:p14="http://schemas.microsoft.com/office/powerpoint/2010/main" val="4023224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22956F4-B2DD-474E-BAAE-428958EB3B73}"/>
              </a:ext>
            </a:extLst>
          </p:cNvPr>
          <p:cNvPicPr>
            <a:picLocks noGrp="1" noChangeAspect="1"/>
          </p:cNvPicPr>
          <p:nvPr>
            <p:ph idx="1"/>
          </p:nvPr>
        </p:nvPicPr>
        <p:blipFill>
          <a:blip r:embed="rId2"/>
          <a:stretch>
            <a:fillRect/>
          </a:stretch>
        </p:blipFill>
        <p:spPr>
          <a:xfrm>
            <a:off x="2332197" y="606147"/>
            <a:ext cx="7527606" cy="5645705"/>
          </a:xfrm>
          <a:prstGeom prst="rect">
            <a:avLst/>
          </a:prstGeom>
        </p:spPr>
      </p:pic>
    </p:spTree>
    <p:extLst>
      <p:ext uri="{BB962C8B-B14F-4D97-AF65-F5344CB8AC3E}">
        <p14:creationId xmlns:p14="http://schemas.microsoft.com/office/powerpoint/2010/main" val="3361122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B5758-B80B-4A0F-B881-07EA29A7EDA2}"/>
              </a:ext>
            </a:extLst>
          </p:cNvPr>
          <p:cNvSpPr>
            <a:spLocks noGrp="1"/>
          </p:cNvSpPr>
          <p:nvPr>
            <p:ph type="title"/>
          </p:nvPr>
        </p:nvSpPr>
        <p:spPr>
          <a:xfrm>
            <a:off x="696096" y="0"/>
            <a:ext cx="3932237" cy="531812"/>
          </a:xfrm>
        </p:spPr>
        <p:txBody>
          <a:bodyPr>
            <a:normAutofit/>
          </a:bodyPr>
          <a:lstStyle/>
          <a:p>
            <a:r>
              <a:rPr lang="en-US" sz="2000" b="1" dirty="0">
                <a:solidFill>
                  <a:srgbClr val="FF0000"/>
                </a:solidFill>
              </a:rPr>
              <a:t>VERTEBRAL ARTERY :-</a:t>
            </a:r>
          </a:p>
        </p:txBody>
      </p:sp>
      <p:pic>
        <p:nvPicPr>
          <p:cNvPr id="6" name="Content Placeholder 5">
            <a:extLst>
              <a:ext uri="{FF2B5EF4-FFF2-40B4-BE49-F238E27FC236}">
                <a16:creationId xmlns:a16="http://schemas.microsoft.com/office/drawing/2014/main" id="{3FD65779-A0E9-4438-8FAC-2286DF949B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20397" y="902764"/>
            <a:ext cx="4608972" cy="4892675"/>
          </a:xfrm>
        </p:spPr>
      </p:pic>
      <p:sp>
        <p:nvSpPr>
          <p:cNvPr id="4" name="Text Placeholder 3">
            <a:extLst>
              <a:ext uri="{FF2B5EF4-FFF2-40B4-BE49-F238E27FC236}">
                <a16:creationId xmlns:a16="http://schemas.microsoft.com/office/drawing/2014/main" id="{EA1B3DE4-4E27-49BA-BA3D-EECDFCE96405}"/>
              </a:ext>
            </a:extLst>
          </p:cNvPr>
          <p:cNvSpPr>
            <a:spLocks noGrp="1"/>
          </p:cNvSpPr>
          <p:nvPr>
            <p:ph type="body" sz="half" idx="2"/>
          </p:nvPr>
        </p:nvSpPr>
        <p:spPr>
          <a:xfrm>
            <a:off x="535577" y="470262"/>
            <a:ext cx="6104920" cy="6387737"/>
          </a:xfrm>
        </p:spPr>
        <p:txBody>
          <a:bodyPr>
            <a:normAutofit fontScale="92500" lnSpcReduction="20000"/>
          </a:bodyPr>
          <a:lstStyle/>
          <a:p>
            <a:r>
              <a:rPr lang="en-US" sz="2200" dirty="0"/>
              <a:t>It arises from the first part of the subclavian artery. It runs a long course &amp; ends in the cranial cavity by supplying the brain. The artery is divided into 4 parts. </a:t>
            </a:r>
          </a:p>
          <a:p>
            <a:r>
              <a:rPr lang="en-US" sz="2200" b="1" dirty="0"/>
              <a:t>1</a:t>
            </a:r>
            <a:r>
              <a:rPr lang="en-US" sz="2200" b="1" baseline="30000" dirty="0"/>
              <a:t>st</a:t>
            </a:r>
            <a:r>
              <a:rPr lang="en-US" sz="2200" b="1" dirty="0"/>
              <a:t> part : </a:t>
            </a:r>
            <a:r>
              <a:rPr lang="en-US" sz="2200" dirty="0"/>
              <a:t>extends from origin to transverse process of 6</a:t>
            </a:r>
            <a:r>
              <a:rPr lang="en-US" sz="2200" baseline="30000" dirty="0"/>
              <a:t>th</a:t>
            </a:r>
            <a:r>
              <a:rPr lang="en-US" sz="2200" dirty="0"/>
              <a:t> cervical vertebrae. It has no branches. </a:t>
            </a:r>
          </a:p>
          <a:p>
            <a:r>
              <a:rPr lang="en-US" sz="2200" b="1" dirty="0"/>
              <a:t>2</a:t>
            </a:r>
            <a:r>
              <a:rPr lang="en-US" sz="2200" b="1" baseline="30000" dirty="0"/>
              <a:t>nd</a:t>
            </a:r>
            <a:r>
              <a:rPr lang="en-US" sz="2200" b="1" dirty="0"/>
              <a:t> part : </a:t>
            </a:r>
            <a:r>
              <a:rPr lang="en-US" sz="2200" dirty="0"/>
              <a:t>runs through the foramina transversaria of the upper 6 cervical vertebrae. Spinal branches arises from it &amp; supply spinal cord, meninges &amp; vertebrae.</a:t>
            </a:r>
          </a:p>
          <a:p>
            <a:r>
              <a:rPr lang="en-US" sz="2200" b="1" dirty="0"/>
              <a:t>3</a:t>
            </a:r>
            <a:r>
              <a:rPr lang="en-US" sz="2200" b="1" baseline="30000" dirty="0"/>
              <a:t>rd</a:t>
            </a:r>
            <a:r>
              <a:rPr lang="en-US" sz="2200" b="1" dirty="0"/>
              <a:t> part : </a:t>
            </a:r>
            <a:r>
              <a:rPr lang="en-US" sz="2200" dirty="0"/>
              <a:t>extends from the foramina transversaria of the atlas </a:t>
            </a:r>
            <a:r>
              <a:rPr lang="en-US" sz="2200" dirty="0" err="1"/>
              <a:t>upto</a:t>
            </a:r>
            <a:r>
              <a:rPr lang="en-US" sz="2200" dirty="0"/>
              <a:t> foramina magnum. Muscular branches arises from it &amp; supply suboccipital muscles. </a:t>
            </a:r>
          </a:p>
          <a:p>
            <a:r>
              <a:rPr lang="en-US" sz="2200" b="1" dirty="0"/>
              <a:t>4</a:t>
            </a:r>
            <a:r>
              <a:rPr lang="en-US" sz="2200" b="1" baseline="30000" dirty="0"/>
              <a:t>th</a:t>
            </a:r>
            <a:r>
              <a:rPr lang="en-US" sz="2200" b="1" dirty="0"/>
              <a:t> part : </a:t>
            </a:r>
            <a:r>
              <a:rPr lang="en-US" sz="2200" dirty="0"/>
              <a:t>extends from foramina magnum to the lower border of the pons. Branches – </a:t>
            </a:r>
          </a:p>
          <a:p>
            <a:r>
              <a:rPr lang="en-US" sz="2200" b="1" dirty="0"/>
              <a:t>                                   Meningeal</a:t>
            </a:r>
          </a:p>
          <a:p>
            <a:r>
              <a:rPr lang="en-US" sz="2200" b="1" dirty="0"/>
              <a:t>                                   Posterior spinal</a:t>
            </a:r>
          </a:p>
          <a:p>
            <a:r>
              <a:rPr lang="en-US" sz="2200" b="1" dirty="0"/>
              <a:t>                                   Anterior spinal</a:t>
            </a:r>
          </a:p>
          <a:p>
            <a:r>
              <a:rPr lang="en-US" sz="2200" b="1" dirty="0"/>
              <a:t>                                   Posterior inferior cerebellar</a:t>
            </a:r>
          </a:p>
          <a:p>
            <a:r>
              <a:rPr lang="en-US" sz="2200" b="1" dirty="0"/>
              <a:t>                                   Medullary</a:t>
            </a:r>
          </a:p>
          <a:p>
            <a:r>
              <a:rPr lang="en-US" b="1" dirty="0"/>
              <a:t>                                </a:t>
            </a:r>
          </a:p>
          <a:p>
            <a:endParaRPr lang="en-US" b="1" dirty="0"/>
          </a:p>
        </p:txBody>
      </p:sp>
    </p:spTree>
    <p:extLst>
      <p:ext uri="{BB962C8B-B14F-4D97-AF65-F5344CB8AC3E}">
        <p14:creationId xmlns:p14="http://schemas.microsoft.com/office/powerpoint/2010/main" val="1094097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5B98F-0650-4C71-B474-F1EB16437493}"/>
              </a:ext>
            </a:extLst>
          </p:cNvPr>
          <p:cNvSpPr>
            <a:spLocks noGrp="1"/>
          </p:cNvSpPr>
          <p:nvPr>
            <p:ph type="title"/>
          </p:nvPr>
        </p:nvSpPr>
        <p:spPr>
          <a:xfrm>
            <a:off x="1295402" y="673034"/>
            <a:ext cx="9601196" cy="685249"/>
          </a:xfrm>
        </p:spPr>
        <p:txBody>
          <a:bodyPr>
            <a:normAutofit fontScale="90000"/>
          </a:bodyPr>
          <a:lstStyle/>
          <a:p>
            <a:r>
              <a:rPr lang="en-US" b="1" dirty="0"/>
              <a:t>SUMMARY OF ARTERIES</a:t>
            </a:r>
          </a:p>
        </p:txBody>
      </p:sp>
      <p:pic>
        <p:nvPicPr>
          <p:cNvPr id="4" name="Content Placeholder 3">
            <a:extLst>
              <a:ext uri="{FF2B5EF4-FFF2-40B4-BE49-F238E27FC236}">
                <a16:creationId xmlns:a16="http://schemas.microsoft.com/office/drawing/2014/main" id="{FDEC663A-F017-48A4-9AC2-784A49209206}"/>
              </a:ext>
            </a:extLst>
          </p:cNvPr>
          <p:cNvPicPr>
            <a:picLocks noGrp="1" noChangeAspect="1"/>
          </p:cNvPicPr>
          <p:nvPr>
            <p:ph idx="1"/>
          </p:nvPr>
        </p:nvPicPr>
        <p:blipFill rotWithShape="1">
          <a:blip r:embed="rId2"/>
          <a:srcRect t="7230" b="11548"/>
          <a:stretch/>
        </p:blipFill>
        <p:spPr>
          <a:xfrm>
            <a:off x="2343954" y="1358283"/>
            <a:ext cx="7915149" cy="4826684"/>
          </a:xfrm>
          <a:prstGeom prst="rect">
            <a:avLst/>
          </a:prstGeom>
        </p:spPr>
      </p:pic>
    </p:spTree>
    <p:extLst>
      <p:ext uri="{BB962C8B-B14F-4D97-AF65-F5344CB8AC3E}">
        <p14:creationId xmlns:p14="http://schemas.microsoft.com/office/powerpoint/2010/main" val="691278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7BAB74E-2B8E-405B-908D-E71D9A996271}"/>
              </a:ext>
            </a:extLst>
          </p:cNvPr>
          <p:cNvPicPr>
            <a:picLocks noGrp="1" noChangeAspect="1"/>
          </p:cNvPicPr>
          <p:nvPr>
            <p:ph idx="1"/>
          </p:nvPr>
        </p:nvPicPr>
        <p:blipFill>
          <a:blip r:embed="rId2"/>
          <a:stretch>
            <a:fillRect/>
          </a:stretch>
        </p:blipFill>
        <p:spPr>
          <a:xfrm>
            <a:off x="2359159" y="688266"/>
            <a:ext cx="7308623" cy="5481468"/>
          </a:xfrm>
          <a:prstGeom prst="rect">
            <a:avLst/>
          </a:prstGeom>
        </p:spPr>
      </p:pic>
    </p:spTree>
    <p:extLst>
      <p:ext uri="{BB962C8B-B14F-4D97-AF65-F5344CB8AC3E}">
        <p14:creationId xmlns:p14="http://schemas.microsoft.com/office/powerpoint/2010/main" val="4040144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1E73724-7B38-4BFC-8587-A70515513D7B}"/>
              </a:ext>
            </a:extLst>
          </p:cNvPr>
          <p:cNvPicPr>
            <a:picLocks noGrp="1" noChangeAspect="1"/>
          </p:cNvPicPr>
          <p:nvPr>
            <p:ph idx="1"/>
          </p:nvPr>
        </p:nvPicPr>
        <p:blipFill>
          <a:blip r:embed="rId2"/>
          <a:stretch>
            <a:fillRect/>
          </a:stretch>
        </p:blipFill>
        <p:spPr>
          <a:xfrm>
            <a:off x="2308852" y="676059"/>
            <a:ext cx="7341175" cy="5505882"/>
          </a:xfrm>
          <a:prstGeom prst="rect">
            <a:avLst/>
          </a:prstGeom>
        </p:spPr>
      </p:pic>
    </p:spTree>
    <p:extLst>
      <p:ext uri="{BB962C8B-B14F-4D97-AF65-F5344CB8AC3E}">
        <p14:creationId xmlns:p14="http://schemas.microsoft.com/office/powerpoint/2010/main" val="2718601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3AD18C9-9BA2-4399-9DEA-1C35C1BE500E}"/>
              </a:ext>
            </a:extLst>
          </p:cNvPr>
          <p:cNvPicPr>
            <a:picLocks noGrp="1" noChangeAspect="1"/>
          </p:cNvPicPr>
          <p:nvPr>
            <p:ph idx="1"/>
          </p:nvPr>
        </p:nvPicPr>
        <p:blipFill>
          <a:blip r:embed="rId2"/>
          <a:stretch>
            <a:fillRect/>
          </a:stretch>
        </p:blipFill>
        <p:spPr>
          <a:xfrm>
            <a:off x="2337786" y="610339"/>
            <a:ext cx="7516428" cy="5637321"/>
          </a:xfrm>
          <a:prstGeom prst="rect">
            <a:avLst/>
          </a:prstGeom>
        </p:spPr>
      </p:pic>
    </p:spTree>
    <p:extLst>
      <p:ext uri="{BB962C8B-B14F-4D97-AF65-F5344CB8AC3E}">
        <p14:creationId xmlns:p14="http://schemas.microsoft.com/office/powerpoint/2010/main" val="1783301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E428EDD-1C14-4358-833C-97E1B5792C5B}"/>
              </a:ext>
            </a:extLst>
          </p:cNvPr>
          <p:cNvPicPr>
            <a:picLocks noGrp="1" noChangeAspect="1"/>
          </p:cNvPicPr>
          <p:nvPr>
            <p:ph idx="1"/>
          </p:nvPr>
        </p:nvPicPr>
        <p:blipFill>
          <a:blip r:embed="rId2"/>
          <a:stretch>
            <a:fillRect/>
          </a:stretch>
        </p:blipFill>
        <p:spPr>
          <a:xfrm>
            <a:off x="2363268" y="629451"/>
            <a:ext cx="7465463" cy="5599098"/>
          </a:xfrm>
          <a:prstGeom prst="rect">
            <a:avLst/>
          </a:prstGeom>
        </p:spPr>
      </p:pic>
    </p:spTree>
    <p:extLst>
      <p:ext uri="{BB962C8B-B14F-4D97-AF65-F5344CB8AC3E}">
        <p14:creationId xmlns:p14="http://schemas.microsoft.com/office/powerpoint/2010/main" val="577308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3E4E9-8C8E-4991-9AA1-47723B3EA503}"/>
              </a:ext>
            </a:extLst>
          </p:cNvPr>
          <p:cNvSpPr>
            <a:spLocks noGrp="1"/>
          </p:cNvSpPr>
          <p:nvPr>
            <p:ph type="title"/>
          </p:nvPr>
        </p:nvSpPr>
        <p:spPr>
          <a:xfrm>
            <a:off x="1295402" y="683582"/>
            <a:ext cx="9601196" cy="648068"/>
          </a:xfrm>
        </p:spPr>
        <p:txBody>
          <a:bodyPr>
            <a:normAutofit fontScale="90000"/>
          </a:bodyPr>
          <a:lstStyle/>
          <a:p>
            <a:r>
              <a:rPr lang="en-US" b="1" dirty="0">
                <a:solidFill>
                  <a:srgbClr val="0070C0"/>
                </a:solidFill>
              </a:rPr>
              <a:t>RETROMANDIBULAR VEIN</a:t>
            </a:r>
          </a:p>
        </p:txBody>
      </p:sp>
      <p:pic>
        <p:nvPicPr>
          <p:cNvPr id="4" name="Content Placeholder 3">
            <a:extLst>
              <a:ext uri="{FF2B5EF4-FFF2-40B4-BE49-F238E27FC236}">
                <a16:creationId xmlns:a16="http://schemas.microsoft.com/office/drawing/2014/main" id="{A93C7E34-1B66-490E-BB12-7AAC8A6A16F9}"/>
              </a:ext>
            </a:extLst>
          </p:cNvPr>
          <p:cNvPicPr>
            <a:picLocks noGrp="1" noChangeAspect="1"/>
          </p:cNvPicPr>
          <p:nvPr>
            <p:ph idx="1"/>
          </p:nvPr>
        </p:nvPicPr>
        <p:blipFill rotWithShape="1">
          <a:blip r:embed="rId2"/>
          <a:srcRect t="6935" b="2358"/>
          <a:stretch/>
        </p:blipFill>
        <p:spPr>
          <a:xfrm>
            <a:off x="2520394" y="1411549"/>
            <a:ext cx="7151211" cy="4864963"/>
          </a:xfrm>
          <a:prstGeom prst="rect">
            <a:avLst/>
          </a:prstGeom>
        </p:spPr>
      </p:pic>
    </p:spTree>
    <p:extLst>
      <p:ext uri="{BB962C8B-B14F-4D97-AF65-F5344CB8AC3E}">
        <p14:creationId xmlns:p14="http://schemas.microsoft.com/office/powerpoint/2010/main" val="2890478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7EEC390-2961-490C-A3D1-C4CEAFA47130}"/>
              </a:ext>
            </a:extLst>
          </p:cNvPr>
          <p:cNvPicPr>
            <a:picLocks noGrp="1" noChangeAspect="1"/>
          </p:cNvPicPr>
          <p:nvPr>
            <p:ph idx="1"/>
          </p:nvPr>
        </p:nvPicPr>
        <p:blipFill>
          <a:blip r:embed="rId2"/>
          <a:stretch>
            <a:fillRect/>
          </a:stretch>
        </p:blipFill>
        <p:spPr>
          <a:xfrm>
            <a:off x="2299974" y="763481"/>
            <a:ext cx="7367809" cy="5525857"/>
          </a:xfrm>
          <a:prstGeom prst="rect">
            <a:avLst/>
          </a:prstGeom>
        </p:spPr>
      </p:pic>
    </p:spTree>
    <p:extLst>
      <p:ext uri="{BB962C8B-B14F-4D97-AF65-F5344CB8AC3E}">
        <p14:creationId xmlns:p14="http://schemas.microsoft.com/office/powerpoint/2010/main" val="132210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BA1D1D3-423E-4C9C-A5FD-673501B79F89}"/>
              </a:ext>
            </a:extLst>
          </p:cNvPr>
          <p:cNvPicPr>
            <a:picLocks noGrp="1" noChangeAspect="1"/>
          </p:cNvPicPr>
          <p:nvPr>
            <p:ph idx="1"/>
          </p:nvPr>
        </p:nvPicPr>
        <p:blipFill>
          <a:blip r:embed="rId2"/>
          <a:stretch>
            <a:fillRect/>
          </a:stretch>
        </p:blipFill>
        <p:spPr>
          <a:xfrm>
            <a:off x="2486076" y="721557"/>
            <a:ext cx="7219848" cy="5414886"/>
          </a:xfrm>
          <a:prstGeom prst="rect">
            <a:avLst/>
          </a:prstGeom>
        </p:spPr>
      </p:pic>
    </p:spTree>
    <p:extLst>
      <p:ext uri="{BB962C8B-B14F-4D97-AF65-F5344CB8AC3E}">
        <p14:creationId xmlns:p14="http://schemas.microsoft.com/office/powerpoint/2010/main" val="2372546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168D9-DE70-4E31-8B41-AC4E4EB55BBE}"/>
              </a:ext>
            </a:extLst>
          </p:cNvPr>
          <p:cNvSpPr>
            <a:spLocks noGrp="1"/>
          </p:cNvSpPr>
          <p:nvPr>
            <p:ph type="title"/>
          </p:nvPr>
        </p:nvSpPr>
        <p:spPr>
          <a:xfrm>
            <a:off x="1295402" y="701336"/>
            <a:ext cx="9601196" cy="790113"/>
          </a:xfrm>
        </p:spPr>
        <p:txBody>
          <a:bodyPr/>
          <a:lstStyle/>
          <a:p>
            <a:r>
              <a:rPr lang="en-US" b="1" dirty="0">
                <a:solidFill>
                  <a:srgbClr val="0070C0"/>
                </a:solidFill>
              </a:rPr>
              <a:t>EXTERNAL JUGULAR VEIN</a:t>
            </a:r>
          </a:p>
        </p:txBody>
      </p:sp>
      <p:pic>
        <p:nvPicPr>
          <p:cNvPr id="4" name="Content Placeholder 3">
            <a:extLst>
              <a:ext uri="{FF2B5EF4-FFF2-40B4-BE49-F238E27FC236}">
                <a16:creationId xmlns:a16="http://schemas.microsoft.com/office/drawing/2014/main" id="{467E1C98-ECA6-4CAE-A182-E4291DEC794B}"/>
              </a:ext>
            </a:extLst>
          </p:cNvPr>
          <p:cNvPicPr>
            <a:picLocks noGrp="1" noChangeAspect="1"/>
          </p:cNvPicPr>
          <p:nvPr>
            <p:ph idx="1"/>
          </p:nvPr>
        </p:nvPicPr>
        <p:blipFill>
          <a:blip r:embed="rId2"/>
          <a:stretch>
            <a:fillRect/>
          </a:stretch>
        </p:blipFill>
        <p:spPr>
          <a:xfrm>
            <a:off x="2949194" y="1589103"/>
            <a:ext cx="6293611" cy="4720208"/>
          </a:xfrm>
          <a:prstGeom prst="rect">
            <a:avLst/>
          </a:prstGeom>
        </p:spPr>
      </p:pic>
    </p:spTree>
    <p:extLst>
      <p:ext uri="{BB962C8B-B14F-4D97-AF65-F5344CB8AC3E}">
        <p14:creationId xmlns:p14="http://schemas.microsoft.com/office/powerpoint/2010/main" val="114756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006C539-4EAA-4167-B095-A03D5B70F201}"/>
              </a:ext>
            </a:extLst>
          </p:cNvPr>
          <p:cNvPicPr>
            <a:picLocks noGrp="1" noChangeAspect="1"/>
          </p:cNvPicPr>
          <p:nvPr>
            <p:ph idx="1"/>
          </p:nvPr>
        </p:nvPicPr>
        <p:blipFill>
          <a:blip r:embed="rId2"/>
          <a:stretch>
            <a:fillRect/>
          </a:stretch>
        </p:blipFill>
        <p:spPr>
          <a:xfrm>
            <a:off x="2642552" y="982132"/>
            <a:ext cx="6906896" cy="5185585"/>
          </a:xfrm>
          <a:prstGeom prst="rect">
            <a:avLst/>
          </a:prstGeom>
        </p:spPr>
      </p:pic>
    </p:spTree>
    <p:extLst>
      <p:ext uri="{BB962C8B-B14F-4D97-AF65-F5344CB8AC3E}">
        <p14:creationId xmlns:p14="http://schemas.microsoft.com/office/powerpoint/2010/main" val="1524669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2B4A0C2-14CE-462A-B919-D62730A954E2}"/>
              </a:ext>
            </a:extLst>
          </p:cNvPr>
          <p:cNvPicPr>
            <a:picLocks noGrp="1" noChangeAspect="1"/>
          </p:cNvPicPr>
          <p:nvPr>
            <p:ph idx="1"/>
          </p:nvPr>
        </p:nvPicPr>
        <p:blipFill>
          <a:blip r:embed="rId2"/>
          <a:stretch>
            <a:fillRect/>
          </a:stretch>
        </p:blipFill>
        <p:spPr>
          <a:xfrm>
            <a:off x="2307042" y="587281"/>
            <a:ext cx="7577915" cy="5683437"/>
          </a:xfrm>
          <a:prstGeom prst="rect">
            <a:avLst/>
          </a:prstGeom>
        </p:spPr>
      </p:pic>
    </p:spTree>
    <p:extLst>
      <p:ext uri="{BB962C8B-B14F-4D97-AF65-F5344CB8AC3E}">
        <p14:creationId xmlns:p14="http://schemas.microsoft.com/office/powerpoint/2010/main" val="195715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5D03345-E07B-4823-89C3-B727A97C50D9}"/>
              </a:ext>
            </a:extLst>
          </p:cNvPr>
          <p:cNvPicPr>
            <a:picLocks noGrp="1" noChangeAspect="1"/>
          </p:cNvPicPr>
          <p:nvPr>
            <p:ph idx="1"/>
          </p:nvPr>
        </p:nvPicPr>
        <p:blipFill>
          <a:blip r:embed="rId2"/>
          <a:stretch>
            <a:fillRect/>
          </a:stretch>
        </p:blipFill>
        <p:spPr>
          <a:xfrm>
            <a:off x="2299974" y="652755"/>
            <a:ext cx="7403320" cy="5552490"/>
          </a:xfrm>
          <a:prstGeom prst="rect">
            <a:avLst/>
          </a:prstGeom>
        </p:spPr>
      </p:pic>
    </p:spTree>
    <p:extLst>
      <p:ext uri="{BB962C8B-B14F-4D97-AF65-F5344CB8AC3E}">
        <p14:creationId xmlns:p14="http://schemas.microsoft.com/office/powerpoint/2010/main" val="1299582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3837E-BB32-4D4A-A532-C82BEB365E4C}"/>
              </a:ext>
            </a:extLst>
          </p:cNvPr>
          <p:cNvSpPr>
            <a:spLocks noGrp="1"/>
          </p:cNvSpPr>
          <p:nvPr>
            <p:ph type="title"/>
          </p:nvPr>
        </p:nvSpPr>
        <p:spPr>
          <a:xfrm>
            <a:off x="838200" y="177554"/>
            <a:ext cx="10515600" cy="503483"/>
          </a:xfrm>
        </p:spPr>
        <p:txBody>
          <a:bodyPr>
            <a:noAutofit/>
          </a:bodyPr>
          <a:lstStyle/>
          <a:p>
            <a:r>
              <a:rPr lang="en-US" sz="3200" b="1" dirty="0">
                <a:solidFill>
                  <a:srgbClr val="0070C0"/>
                </a:solidFill>
              </a:rPr>
              <a:t>SUMMARY OF VEINS OF FACE &amp; NECK</a:t>
            </a:r>
          </a:p>
        </p:txBody>
      </p:sp>
      <p:sp>
        <p:nvSpPr>
          <p:cNvPr id="3" name="Content Placeholder 2">
            <a:extLst>
              <a:ext uri="{FF2B5EF4-FFF2-40B4-BE49-F238E27FC236}">
                <a16:creationId xmlns:a16="http://schemas.microsoft.com/office/drawing/2014/main" id="{1BA9F084-A499-45D0-AA5B-07BEB2B3A7C5}"/>
              </a:ext>
            </a:extLst>
          </p:cNvPr>
          <p:cNvSpPr>
            <a:spLocks noGrp="1"/>
          </p:cNvSpPr>
          <p:nvPr>
            <p:ph sz="half" idx="1"/>
          </p:nvPr>
        </p:nvSpPr>
        <p:spPr>
          <a:xfrm>
            <a:off x="838200" y="1056444"/>
            <a:ext cx="5456068" cy="5120519"/>
          </a:xfrm>
        </p:spPr>
        <p:txBody>
          <a:bodyPr>
            <a:normAutofit/>
          </a:bodyPr>
          <a:lstStyle/>
          <a:p>
            <a:pPr marL="0" indent="0">
              <a:buNone/>
            </a:pPr>
            <a:r>
              <a:rPr lang="en-US" sz="2800" dirty="0"/>
              <a:t>Fascial vein form by supraorbital &amp; supratrochlear veins.</a:t>
            </a:r>
          </a:p>
          <a:p>
            <a:pPr marL="0" indent="0">
              <a:buNone/>
            </a:pPr>
            <a:r>
              <a:rPr lang="en-US" sz="2800" dirty="0"/>
              <a:t>Retromandibular vein form by superficial temporal &amp; maxillary veins.</a:t>
            </a:r>
          </a:p>
          <a:p>
            <a:pPr marL="0" indent="0">
              <a:buNone/>
            </a:pPr>
            <a:r>
              <a:rPr lang="en-US" sz="2800" dirty="0"/>
              <a:t>Anterior division of retromandibular vein &amp; fascial vein drain into internal jugular vein.</a:t>
            </a:r>
          </a:p>
          <a:p>
            <a:pPr marL="0" indent="0">
              <a:buNone/>
            </a:pPr>
            <a:r>
              <a:rPr lang="en-US" sz="2800" dirty="0"/>
              <a:t>Posterior division of retromandibular vein posterior auricular vein join to form external jugular vein.</a:t>
            </a:r>
          </a:p>
        </p:txBody>
      </p:sp>
      <p:pic>
        <p:nvPicPr>
          <p:cNvPr id="6" name="Content Placeholder 5">
            <a:extLst>
              <a:ext uri="{FF2B5EF4-FFF2-40B4-BE49-F238E27FC236}">
                <a16:creationId xmlns:a16="http://schemas.microsoft.com/office/drawing/2014/main" id="{53683998-C899-4388-A23D-E58079C6771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369" t="2536" r="3500" b="2269"/>
          <a:stretch/>
        </p:blipFill>
        <p:spPr>
          <a:xfrm>
            <a:off x="6616823" y="681037"/>
            <a:ext cx="5156046" cy="5691727"/>
          </a:xfrm>
        </p:spPr>
      </p:pic>
    </p:spTree>
    <p:extLst>
      <p:ext uri="{BB962C8B-B14F-4D97-AF65-F5344CB8AC3E}">
        <p14:creationId xmlns:p14="http://schemas.microsoft.com/office/powerpoint/2010/main" val="665864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24214DD-B5BB-40FD-8F9E-9374EEC16EDE}"/>
              </a:ext>
            </a:extLst>
          </p:cNvPr>
          <p:cNvPicPr>
            <a:picLocks noGrp="1" noChangeAspect="1"/>
          </p:cNvPicPr>
          <p:nvPr>
            <p:ph idx="1"/>
          </p:nvPr>
        </p:nvPicPr>
        <p:blipFill>
          <a:blip r:embed="rId2"/>
          <a:stretch>
            <a:fillRect/>
          </a:stretch>
        </p:blipFill>
        <p:spPr>
          <a:xfrm>
            <a:off x="2449469" y="982132"/>
            <a:ext cx="7111782" cy="5333837"/>
          </a:xfrm>
          <a:prstGeom prst="rect">
            <a:avLst/>
          </a:prstGeom>
        </p:spPr>
      </p:pic>
    </p:spTree>
    <p:extLst>
      <p:ext uri="{BB962C8B-B14F-4D97-AF65-F5344CB8AC3E}">
        <p14:creationId xmlns:p14="http://schemas.microsoft.com/office/powerpoint/2010/main" val="37097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C18E1F0-749A-4464-812E-6A99D34D7129}"/>
              </a:ext>
            </a:extLst>
          </p:cNvPr>
          <p:cNvPicPr>
            <a:picLocks noGrp="1" noChangeAspect="1"/>
          </p:cNvPicPr>
          <p:nvPr>
            <p:ph idx="1"/>
          </p:nvPr>
        </p:nvPicPr>
        <p:blipFill>
          <a:blip r:embed="rId2"/>
          <a:stretch>
            <a:fillRect/>
          </a:stretch>
        </p:blipFill>
        <p:spPr>
          <a:xfrm>
            <a:off x="2431330" y="680497"/>
            <a:ext cx="7329339" cy="5497005"/>
          </a:xfrm>
          <a:prstGeom prst="rect">
            <a:avLst/>
          </a:prstGeom>
        </p:spPr>
      </p:pic>
    </p:spTree>
    <p:extLst>
      <p:ext uri="{BB962C8B-B14F-4D97-AF65-F5344CB8AC3E}">
        <p14:creationId xmlns:p14="http://schemas.microsoft.com/office/powerpoint/2010/main" val="414607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E49A46A-BF43-4F7C-B0B0-A6F4B7EFD89A}"/>
              </a:ext>
            </a:extLst>
          </p:cNvPr>
          <p:cNvPicPr>
            <a:picLocks noGrp="1" noChangeAspect="1"/>
          </p:cNvPicPr>
          <p:nvPr>
            <p:ph idx="1"/>
          </p:nvPr>
        </p:nvPicPr>
        <p:blipFill>
          <a:blip r:embed="rId2"/>
          <a:stretch>
            <a:fillRect/>
          </a:stretch>
        </p:blipFill>
        <p:spPr>
          <a:xfrm>
            <a:off x="2205278" y="612559"/>
            <a:ext cx="7338873" cy="5504155"/>
          </a:xfrm>
          <a:prstGeom prst="rect">
            <a:avLst/>
          </a:prstGeom>
        </p:spPr>
      </p:pic>
    </p:spTree>
    <p:extLst>
      <p:ext uri="{BB962C8B-B14F-4D97-AF65-F5344CB8AC3E}">
        <p14:creationId xmlns:p14="http://schemas.microsoft.com/office/powerpoint/2010/main" val="3574124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CD7D56-362E-4E17-9B97-49A86A5F76C3}"/>
              </a:ext>
            </a:extLst>
          </p:cNvPr>
          <p:cNvPicPr>
            <a:picLocks noChangeAspect="1"/>
          </p:cNvPicPr>
          <p:nvPr/>
        </p:nvPicPr>
        <p:blipFill rotWithShape="1">
          <a:blip r:embed="rId2"/>
          <a:srcRect l="323" t="6343" r="1" b="9126"/>
          <a:stretch/>
        </p:blipFill>
        <p:spPr>
          <a:xfrm>
            <a:off x="1538796" y="530441"/>
            <a:ext cx="9114408" cy="5797118"/>
          </a:xfrm>
          <a:prstGeom prst="rect">
            <a:avLst/>
          </a:prstGeom>
        </p:spPr>
      </p:pic>
    </p:spTree>
    <p:extLst>
      <p:ext uri="{BB962C8B-B14F-4D97-AF65-F5344CB8AC3E}">
        <p14:creationId xmlns:p14="http://schemas.microsoft.com/office/powerpoint/2010/main" val="21443836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C43632-1F62-41EB-B316-93DA995C0F1D}"/>
              </a:ext>
            </a:extLst>
          </p:cNvPr>
          <p:cNvSpPr>
            <a:spLocks noGrp="1"/>
          </p:cNvSpPr>
          <p:nvPr>
            <p:ph type="title"/>
          </p:nvPr>
        </p:nvSpPr>
        <p:spPr>
          <a:xfrm>
            <a:off x="2016656" y="2152101"/>
            <a:ext cx="8158688" cy="1822514"/>
          </a:xfrm>
        </p:spPr>
        <p:txBody>
          <a:bodyPr>
            <a:normAutofit/>
          </a:bodyPr>
          <a:lstStyle/>
          <a:p>
            <a:r>
              <a:rPr lang="en-US" sz="8000" b="1" dirty="0"/>
              <a:t>THANK YOU</a:t>
            </a:r>
          </a:p>
        </p:txBody>
      </p:sp>
    </p:spTree>
    <p:extLst>
      <p:ext uri="{BB962C8B-B14F-4D97-AF65-F5344CB8AC3E}">
        <p14:creationId xmlns:p14="http://schemas.microsoft.com/office/powerpoint/2010/main" val="2248727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9BA66D6-C9C0-407D-96D8-0102882FBB2A}"/>
              </a:ext>
            </a:extLst>
          </p:cNvPr>
          <p:cNvPicPr>
            <a:picLocks noGrp="1" noChangeAspect="1"/>
          </p:cNvPicPr>
          <p:nvPr>
            <p:ph idx="1"/>
          </p:nvPr>
        </p:nvPicPr>
        <p:blipFill>
          <a:blip r:embed="rId2"/>
          <a:stretch>
            <a:fillRect/>
          </a:stretch>
        </p:blipFill>
        <p:spPr>
          <a:xfrm>
            <a:off x="2500872" y="732654"/>
            <a:ext cx="7190256" cy="5392692"/>
          </a:xfrm>
          <a:prstGeom prst="rect">
            <a:avLst/>
          </a:prstGeom>
        </p:spPr>
      </p:pic>
    </p:spTree>
    <p:extLst>
      <p:ext uri="{BB962C8B-B14F-4D97-AF65-F5344CB8AC3E}">
        <p14:creationId xmlns:p14="http://schemas.microsoft.com/office/powerpoint/2010/main" val="1170888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BA9796A-D1A4-47D0-B817-46264CE67BD5}"/>
              </a:ext>
            </a:extLst>
          </p:cNvPr>
          <p:cNvPicPr>
            <a:picLocks noGrp="1" noChangeAspect="1"/>
          </p:cNvPicPr>
          <p:nvPr>
            <p:ph idx="1"/>
          </p:nvPr>
        </p:nvPicPr>
        <p:blipFill rotWithShape="1">
          <a:blip r:embed="rId2"/>
          <a:srcRect l="14297" r="12674"/>
          <a:stretch/>
        </p:blipFill>
        <p:spPr>
          <a:xfrm>
            <a:off x="3363456" y="619763"/>
            <a:ext cx="5465087" cy="5618474"/>
          </a:xfrm>
          <a:prstGeom prst="rect">
            <a:avLst/>
          </a:prstGeom>
        </p:spPr>
      </p:pic>
    </p:spTree>
    <p:extLst>
      <p:ext uri="{BB962C8B-B14F-4D97-AF65-F5344CB8AC3E}">
        <p14:creationId xmlns:p14="http://schemas.microsoft.com/office/powerpoint/2010/main" val="2077687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C0A5-C335-4E51-831F-2A9E340854B9}"/>
              </a:ext>
            </a:extLst>
          </p:cNvPr>
          <p:cNvSpPr>
            <a:spLocks noGrp="1"/>
          </p:cNvSpPr>
          <p:nvPr>
            <p:ph type="title"/>
          </p:nvPr>
        </p:nvSpPr>
        <p:spPr>
          <a:xfrm>
            <a:off x="550416" y="221943"/>
            <a:ext cx="4758431" cy="568170"/>
          </a:xfrm>
        </p:spPr>
        <p:txBody>
          <a:bodyPr/>
          <a:lstStyle/>
          <a:p>
            <a:r>
              <a:rPr lang="en-US" b="1" dirty="0">
                <a:solidFill>
                  <a:srgbClr val="FF0000"/>
                </a:solidFill>
              </a:rPr>
              <a:t>CAROTID ARTERY:</a:t>
            </a:r>
          </a:p>
        </p:txBody>
      </p:sp>
      <p:pic>
        <p:nvPicPr>
          <p:cNvPr id="6" name="Content Placeholder 5">
            <a:extLst>
              <a:ext uri="{FF2B5EF4-FFF2-40B4-BE49-F238E27FC236}">
                <a16:creationId xmlns:a16="http://schemas.microsoft.com/office/drawing/2014/main" id="{3D17AAC6-5CF6-4F3E-926A-D34573C485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51720" y="982662"/>
            <a:ext cx="4892675" cy="4892675"/>
          </a:xfrm>
        </p:spPr>
      </p:pic>
      <p:sp>
        <p:nvSpPr>
          <p:cNvPr id="4" name="Text Placeholder 3">
            <a:extLst>
              <a:ext uri="{FF2B5EF4-FFF2-40B4-BE49-F238E27FC236}">
                <a16:creationId xmlns:a16="http://schemas.microsoft.com/office/drawing/2014/main" id="{A1834A2F-441B-468D-965D-19A5B532E2C7}"/>
              </a:ext>
            </a:extLst>
          </p:cNvPr>
          <p:cNvSpPr>
            <a:spLocks noGrp="1"/>
          </p:cNvSpPr>
          <p:nvPr>
            <p:ph type="body" sz="half" idx="2"/>
          </p:nvPr>
        </p:nvSpPr>
        <p:spPr>
          <a:xfrm>
            <a:off x="550416" y="744583"/>
            <a:ext cx="6001304" cy="6113417"/>
          </a:xfrm>
        </p:spPr>
        <p:txBody>
          <a:bodyPr>
            <a:normAutofit fontScale="92500" lnSpcReduction="10000"/>
          </a:bodyPr>
          <a:lstStyle/>
          <a:p>
            <a:r>
              <a:rPr lang="en-US" sz="2400" b="1" dirty="0">
                <a:solidFill>
                  <a:srgbClr val="FF0000"/>
                </a:solidFill>
              </a:rPr>
              <a:t>Common Carotid</a:t>
            </a:r>
            <a:r>
              <a:rPr lang="en-US" sz="2000" dirty="0"/>
              <a:t>: Right one is the branch of brachiocephalic trunk. Left one is the direct branch of arch of the aorta. It bifurcates into external &amp; internal carotid artery at the level of upper border of thyroid cartilage opposite the disc between the 3</a:t>
            </a:r>
            <a:r>
              <a:rPr lang="en-US" sz="2000" baseline="30000" dirty="0"/>
              <a:t>rd</a:t>
            </a:r>
            <a:r>
              <a:rPr lang="en-US" sz="2000" dirty="0"/>
              <a:t> &amp; 4</a:t>
            </a:r>
            <a:r>
              <a:rPr lang="en-US" sz="2000" baseline="30000" dirty="0"/>
              <a:t>th</a:t>
            </a:r>
            <a:r>
              <a:rPr lang="en-US" sz="2000" dirty="0"/>
              <a:t>  cervical vertebrae. </a:t>
            </a:r>
          </a:p>
          <a:p>
            <a:r>
              <a:rPr lang="en-US" sz="2000" b="1" dirty="0">
                <a:solidFill>
                  <a:srgbClr val="FF0000"/>
                </a:solidFill>
              </a:rPr>
              <a:t>External Carotid Artery</a:t>
            </a:r>
            <a:r>
              <a:rPr lang="en-US" sz="2000" dirty="0"/>
              <a:t>: It runs upward &amp; terminates behind the neck of the mandible by dividing into the maxillary &amp; superficial temporal arteries. The 8  branches of external carotid are –</a:t>
            </a:r>
          </a:p>
          <a:p>
            <a:pPr marL="285750" indent="-285750">
              <a:buFont typeface="Arial" panose="020B0604020202020204" pitchFamily="34" charset="0"/>
              <a:buChar char="•"/>
            </a:pPr>
            <a:r>
              <a:rPr lang="en-US" sz="2000" dirty="0"/>
              <a:t>1 from medial side – Ascending pharyngeal artery.</a:t>
            </a:r>
          </a:p>
          <a:p>
            <a:pPr marL="285750" indent="-285750">
              <a:buFont typeface="Arial" panose="020B0604020202020204" pitchFamily="34" charset="0"/>
              <a:buChar char="•"/>
            </a:pPr>
            <a:r>
              <a:rPr lang="en-US" sz="2000" dirty="0"/>
              <a:t>3 from the front – Superior thyroid artery.</a:t>
            </a:r>
          </a:p>
          <a:p>
            <a:r>
              <a:rPr lang="en-US" sz="2000" dirty="0"/>
              <a:t>                                       Lingual artery.</a:t>
            </a:r>
          </a:p>
          <a:p>
            <a:r>
              <a:rPr lang="en-US" sz="2000" dirty="0"/>
              <a:t>                                       Fascial artery.</a:t>
            </a:r>
          </a:p>
          <a:p>
            <a:pPr marL="285750" indent="-285750">
              <a:buFont typeface="Arial" panose="020B0604020202020204" pitchFamily="34" charset="0"/>
              <a:buChar char="•"/>
            </a:pPr>
            <a:r>
              <a:rPr lang="en-US" sz="2000" dirty="0"/>
              <a:t>2 from behind – Occipital artery.</a:t>
            </a:r>
          </a:p>
          <a:p>
            <a:r>
              <a:rPr lang="en-US" sz="2000" dirty="0"/>
              <a:t>                                    Posterior auricular artery. </a:t>
            </a:r>
          </a:p>
          <a:p>
            <a:pPr marL="285750" indent="-285750">
              <a:buFont typeface="Arial" panose="020B0604020202020204" pitchFamily="34" charset="0"/>
              <a:buChar char="•"/>
            </a:pPr>
            <a:r>
              <a:rPr lang="en-US" sz="2000" dirty="0"/>
              <a:t>2 terminal – Superficial temporal artery.</a:t>
            </a:r>
          </a:p>
          <a:p>
            <a:r>
              <a:rPr lang="en-US" sz="2000" dirty="0"/>
              <a:t>                             Maxillary artery.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85788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0F54438-499F-48E2-8D55-A2753DFD000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841" r="12366"/>
          <a:stretch/>
        </p:blipFill>
        <p:spPr>
          <a:xfrm>
            <a:off x="6451573" y="1658545"/>
            <a:ext cx="4849700" cy="3540909"/>
          </a:xfrm>
        </p:spPr>
      </p:pic>
      <p:sp>
        <p:nvSpPr>
          <p:cNvPr id="4" name="Text Placeholder 3">
            <a:extLst>
              <a:ext uri="{FF2B5EF4-FFF2-40B4-BE49-F238E27FC236}">
                <a16:creationId xmlns:a16="http://schemas.microsoft.com/office/drawing/2014/main" id="{A9E419AD-E7F4-4C06-A470-47B25D2B3B3F}"/>
              </a:ext>
            </a:extLst>
          </p:cNvPr>
          <p:cNvSpPr>
            <a:spLocks noGrp="1"/>
          </p:cNvSpPr>
          <p:nvPr>
            <p:ph type="body" sz="half" idx="2"/>
          </p:nvPr>
        </p:nvSpPr>
        <p:spPr>
          <a:xfrm>
            <a:off x="574766" y="195943"/>
            <a:ext cx="5521233" cy="6492240"/>
          </a:xfrm>
        </p:spPr>
        <p:txBody>
          <a:bodyPr>
            <a:normAutofit fontScale="85000" lnSpcReduction="20000"/>
          </a:bodyPr>
          <a:lstStyle/>
          <a:p>
            <a:endParaRPr lang="en-US" dirty="0"/>
          </a:p>
          <a:p>
            <a:r>
              <a:rPr lang="en-US" sz="2100" b="1" dirty="0">
                <a:solidFill>
                  <a:srgbClr val="FF0000"/>
                </a:solidFill>
              </a:rPr>
              <a:t>Internal Carotid Artery</a:t>
            </a:r>
            <a:r>
              <a:rPr lang="en-US" sz="2100" dirty="0"/>
              <a:t>: After it’s  origin it enters into cranial cavity through carotid canal. It is divided into 4 parts. The parts and &amp; their branches are as follows :-</a:t>
            </a:r>
          </a:p>
          <a:p>
            <a:endParaRPr lang="en-US" sz="2100" dirty="0"/>
          </a:p>
          <a:p>
            <a:pPr marL="285750" indent="-285750">
              <a:buFont typeface="Arial" panose="020B0604020202020204" pitchFamily="34" charset="0"/>
              <a:buChar char="•"/>
            </a:pPr>
            <a:r>
              <a:rPr lang="en-US" sz="2100" dirty="0"/>
              <a:t>Cervical part – No branches.</a:t>
            </a:r>
          </a:p>
          <a:p>
            <a:pPr marL="285750" indent="-285750">
              <a:buFont typeface="Arial" panose="020B0604020202020204" pitchFamily="34" charset="0"/>
              <a:buChar char="•"/>
            </a:pPr>
            <a:r>
              <a:rPr lang="en-US" sz="2100" dirty="0"/>
              <a:t>Petrous part – Caroticotympanic artery.</a:t>
            </a:r>
          </a:p>
          <a:p>
            <a:r>
              <a:rPr lang="en-US" sz="2100" dirty="0"/>
              <a:t>                                 Pterygoid artery.</a:t>
            </a:r>
          </a:p>
          <a:p>
            <a:pPr marL="285750" indent="-285750">
              <a:buFont typeface="Arial" panose="020B0604020202020204" pitchFamily="34" charset="0"/>
              <a:buChar char="•"/>
            </a:pPr>
            <a:r>
              <a:rPr lang="en-US" sz="2100" dirty="0"/>
              <a:t>Cavernous part – Trigeminal ganglion artery.</a:t>
            </a:r>
          </a:p>
          <a:p>
            <a:r>
              <a:rPr lang="en-US" sz="2100" dirty="0"/>
              <a:t>                                      Superior hypophyseal artery.</a:t>
            </a:r>
          </a:p>
          <a:p>
            <a:r>
              <a:rPr lang="en-US" sz="2100" dirty="0"/>
              <a:t>                                      Inferior hypophyseal artery.</a:t>
            </a:r>
          </a:p>
          <a:p>
            <a:r>
              <a:rPr lang="en-US" sz="2100" dirty="0"/>
              <a:t>                                      Basal tentorial artery.</a:t>
            </a:r>
          </a:p>
          <a:p>
            <a:r>
              <a:rPr lang="en-US" sz="2100" dirty="0"/>
              <a:t>                                      Marginal tentorial artery.                         </a:t>
            </a:r>
          </a:p>
          <a:p>
            <a:pPr marL="285750" indent="-285750">
              <a:buFont typeface="Arial" panose="020B0604020202020204" pitchFamily="34" charset="0"/>
              <a:buChar char="•"/>
            </a:pPr>
            <a:r>
              <a:rPr lang="en-US" sz="2100" dirty="0"/>
              <a:t>Cerebral part – Ophthalmic artery.</a:t>
            </a:r>
          </a:p>
          <a:p>
            <a:r>
              <a:rPr lang="en-US" sz="2100" dirty="0"/>
              <a:t>                                  Anterior cerebral artery.</a:t>
            </a:r>
          </a:p>
          <a:p>
            <a:r>
              <a:rPr lang="en-US" sz="2100" dirty="0"/>
              <a:t>                                  Middle cerebral artery.</a:t>
            </a:r>
          </a:p>
          <a:p>
            <a:r>
              <a:rPr lang="en-US" sz="2100" dirty="0"/>
              <a:t>                                  Posterior communicating artery.</a:t>
            </a:r>
          </a:p>
          <a:p>
            <a:r>
              <a:rPr lang="en-US" sz="2100" dirty="0"/>
              <a:t>                                  Anterior choroidal artery. </a:t>
            </a:r>
          </a:p>
          <a:p>
            <a:r>
              <a:rPr lang="en-US" dirty="0"/>
              <a:t> </a:t>
            </a:r>
          </a:p>
        </p:txBody>
      </p:sp>
    </p:spTree>
    <p:extLst>
      <p:ext uri="{BB962C8B-B14F-4D97-AF65-F5344CB8AC3E}">
        <p14:creationId xmlns:p14="http://schemas.microsoft.com/office/powerpoint/2010/main" val="3992447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07952-EEA1-46C1-956D-A3F7FB9EC039}"/>
              </a:ext>
            </a:extLst>
          </p:cNvPr>
          <p:cNvSpPr>
            <a:spLocks noGrp="1"/>
          </p:cNvSpPr>
          <p:nvPr>
            <p:ph type="title"/>
          </p:nvPr>
        </p:nvSpPr>
        <p:spPr>
          <a:xfrm>
            <a:off x="484087" y="0"/>
            <a:ext cx="4274875" cy="479393"/>
          </a:xfrm>
        </p:spPr>
        <p:txBody>
          <a:bodyPr>
            <a:normAutofit/>
          </a:bodyPr>
          <a:lstStyle/>
          <a:p>
            <a:r>
              <a:rPr lang="en-US" b="1" dirty="0">
                <a:solidFill>
                  <a:srgbClr val="FF0000"/>
                </a:solidFill>
              </a:rPr>
              <a:t>FACIAL ARTERY :-</a:t>
            </a:r>
          </a:p>
        </p:txBody>
      </p:sp>
      <p:pic>
        <p:nvPicPr>
          <p:cNvPr id="6" name="Content Placeholder 5">
            <a:extLst>
              <a:ext uri="{FF2B5EF4-FFF2-40B4-BE49-F238E27FC236}">
                <a16:creationId xmlns:a16="http://schemas.microsoft.com/office/drawing/2014/main" id="{984D652C-73FC-448E-A3E1-503DEE3CD6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77432" y="1641417"/>
            <a:ext cx="5470525" cy="3575166"/>
          </a:xfrm>
        </p:spPr>
      </p:pic>
      <p:sp>
        <p:nvSpPr>
          <p:cNvPr id="4" name="Text Placeholder 3">
            <a:extLst>
              <a:ext uri="{FF2B5EF4-FFF2-40B4-BE49-F238E27FC236}">
                <a16:creationId xmlns:a16="http://schemas.microsoft.com/office/drawing/2014/main" id="{176AD535-AA6A-426F-92E8-EADDF1C63D65}"/>
              </a:ext>
            </a:extLst>
          </p:cNvPr>
          <p:cNvSpPr>
            <a:spLocks noGrp="1"/>
          </p:cNvSpPr>
          <p:nvPr>
            <p:ph type="body" sz="half" idx="2"/>
          </p:nvPr>
        </p:nvSpPr>
        <p:spPr>
          <a:xfrm>
            <a:off x="396452" y="479393"/>
            <a:ext cx="5580980" cy="6378607"/>
          </a:xfrm>
        </p:spPr>
        <p:txBody>
          <a:bodyPr>
            <a:noAutofit/>
          </a:bodyPr>
          <a:lstStyle/>
          <a:p>
            <a:r>
              <a:rPr lang="en-US" b="1" dirty="0"/>
              <a:t>It arises from the external carotid just above the tip of the greater cornua of the hyoid bone.</a:t>
            </a:r>
          </a:p>
          <a:p>
            <a:r>
              <a:rPr lang="en-US" b="1" dirty="0"/>
              <a:t>It runs upwards first in the neck as cervical part and then on the face as fascial part.</a:t>
            </a:r>
          </a:p>
          <a:p>
            <a:r>
              <a:rPr lang="en-US" b="1" dirty="0"/>
              <a:t>The cervical part of the fascial artery runs upwards on the superior constrictor of pharynx and to the ramus of the mandible. Branches of cervical part – </a:t>
            </a:r>
          </a:p>
          <a:p>
            <a:r>
              <a:rPr lang="en-US" b="1" dirty="0"/>
              <a:t>                                  Ascending palatine artery.</a:t>
            </a:r>
          </a:p>
          <a:p>
            <a:r>
              <a:rPr lang="en-US" b="1" dirty="0"/>
              <a:t>                                  Tonsillar artery.</a:t>
            </a:r>
          </a:p>
          <a:p>
            <a:r>
              <a:rPr lang="en-US" b="1" dirty="0"/>
              <a:t>                                  Glandular branches.</a:t>
            </a:r>
          </a:p>
          <a:p>
            <a:r>
              <a:rPr lang="en-US" b="1" dirty="0"/>
              <a:t>                                  Submental artery.</a:t>
            </a:r>
          </a:p>
          <a:p>
            <a:r>
              <a:rPr lang="en-US" b="1" dirty="0"/>
              <a:t>The fascial part of the fascial artery enters the face at anteroinferior angle of masseter muscle, runs upwards close to angle of the mouth then side of nose till medial angle of eye. Branches of fascial part – </a:t>
            </a:r>
          </a:p>
          <a:p>
            <a:r>
              <a:rPr lang="en-US" b="1" dirty="0"/>
              <a:t>                                  Inferior labial artery.</a:t>
            </a:r>
          </a:p>
          <a:p>
            <a:r>
              <a:rPr lang="en-US" b="1" dirty="0"/>
              <a:t>                                   Superior labial artery.</a:t>
            </a:r>
          </a:p>
          <a:p>
            <a:r>
              <a:rPr lang="en-US" b="1" dirty="0"/>
              <a:t>                                  Lateral nasal artery.</a:t>
            </a:r>
          </a:p>
          <a:p>
            <a:r>
              <a:rPr lang="en-US" b="1" dirty="0"/>
              <a:t>                                  Angular a.(terminal branch)</a:t>
            </a:r>
          </a:p>
        </p:txBody>
      </p:sp>
    </p:spTree>
    <p:extLst>
      <p:ext uri="{BB962C8B-B14F-4D97-AF65-F5344CB8AC3E}">
        <p14:creationId xmlns:p14="http://schemas.microsoft.com/office/powerpoint/2010/main" val="3897802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5772245-58E1-43F5-8AE5-871F7D2D4FD3}"/>
              </a:ext>
            </a:extLst>
          </p:cNvPr>
          <p:cNvPicPr>
            <a:picLocks noGrp="1" noChangeAspect="1"/>
          </p:cNvPicPr>
          <p:nvPr>
            <p:ph idx="1"/>
          </p:nvPr>
        </p:nvPicPr>
        <p:blipFill>
          <a:blip r:embed="rId2"/>
          <a:stretch>
            <a:fillRect/>
          </a:stretch>
        </p:blipFill>
        <p:spPr>
          <a:xfrm>
            <a:off x="2509169" y="736065"/>
            <a:ext cx="7173662" cy="5385869"/>
          </a:xfrm>
          <a:prstGeom prst="rect">
            <a:avLst/>
          </a:prstGeom>
        </p:spPr>
      </p:pic>
    </p:spTree>
    <p:extLst>
      <p:ext uri="{BB962C8B-B14F-4D97-AF65-F5344CB8AC3E}">
        <p14:creationId xmlns:p14="http://schemas.microsoft.com/office/powerpoint/2010/main" val="90471517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4270</TotalTime>
  <Words>608</Words>
  <Application>Microsoft Office PowerPoint</Application>
  <PresentationFormat>Widescreen</PresentationFormat>
  <Paragraphs>68</Paragraphs>
  <Slides>37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Garamond</vt:lpstr>
      <vt:lpstr>Organic</vt:lpstr>
      <vt:lpstr>BLOOD VESSELS </vt:lpstr>
      <vt:lpstr>PowerPoint Presentation</vt:lpstr>
      <vt:lpstr>PowerPoint Presentation</vt:lpstr>
      <vt:lpstr>PowerPoint Presentation</vt:lpstr>
      <vt:lpstr>PowerPoint Presentation</vt:lpstr>
      <vt:lpstr>CAROTID ARTERY:</vt:lpstr>
      <vt:lpstr>PowerPoint Presentation</vt:lpstr>
      <vt:lpstr>FACIAL ARTERY :-</vt:lpstr>
      <vt:lpstr>PowerPoint Presentation</vt:lpstr>
      <vt:lpstr>PowerPoint Presentation</vt:lpstr>
      <vt:lpstr>PowerPoint Presentation</vt:lpstr>
      <vt:lpstr>PowerPoint Presentation</vt:lpstr>
      <vt:lpstr>PowerPoint Presentation</vt:lpstr>
      <vt:lpstr>PowerPoint Presentation</vt:lpstr>
      <vt:lpstr>MAXILLARY ARTERY WITH IT’S BRANCHES :-</vt:lpstr>
      <vt:lpstr>PowerPoint Presentation</vt:lpstr>
      <vt:lpstr>PowerPoint Presentation</vt:lpstr>
      <vt:lpstr>PowerPoint Presentation</vt:lpstr>
      <vt:lpstr>PowerPoint Presentation</vt:lpstr>
      <vt:lpstr>VERTEBRAL ARTERY :-</vt:lpstr>
      <vt:lpstr>SUMMARY OF ARTERIES</vt:lpstr>
      <vt:lpstr>PowerPoint Presentation</vt:lpstr>
      <vt:lpstr>PowerPoint Presentation</vt:lpstr>
      <vt:lpstr>PowerPoint Presentation</vt:lpstr>
      <vt:lpstr>PowerPoint Presentation</vt:lpstr>
      <vt:lpstr>RETROMANDIBULAR VEIN</vt:lpstr>
      <vt:lpstr>PowerPoint Presentation</vt:lpstr>
      <vt:lpstr>PowerPoint Presentation</vt:lpstr>
      <vt:lpstr>EXTERNAL JUGULAR VEIN</vt:lpstr>
      <vt:lpstr>PowerPoint Presentation</vt:lpstr>
      <vt:lpstr>PowerPoint Presentation</vt:lpstr>
      <vt:lpstr>SUMMARY OF VEINS OF FACE &amp; NECK</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BLOOD VESSELS OF  HEAD &amp; NECK</dc:title>
  <dc:creator>kangka17</dc:creator>
  <cp:lastModifiedBy>Sharmin Binte Anwar</cp:lastModifiedBy>
  <cp:revision>83</cp:revision>
  <dcterms:created xsi:type="dcterms:W3CDTF">2019-12-16T05:02:13Z</dcterms:created>
  <dcterms:modified xsi:type="dcterms:W3CDTF">2020-09-28T21:50:22Z</dcterms:modified>
</cp:coreProperties>
</file>