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09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F75DA-1652-4529-B1BD-E987602CA02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B7BDC-E16A-462D-AF9C-D4B6887F2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8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09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06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9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5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4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7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1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75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8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fdfgf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7BDC-E16A-462D-AF9C-D4B6887F22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7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0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7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0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6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6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2B15-8BF6-437E-8863-465575D7DEF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E55F-B8A0-4596-A9B0-33880B9C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630" y="5500483"/>
            <a:ext cx="10906374" cy="41506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30.3.2020</a:t>
            </a:r>
          </a:p>
          <a:p>
            <a:endParaRPr lang="en-US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746" y="2782355"/>
            <a:ext cx="7121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EAR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1222" y="3582259"/>
            <a:ext cx="10729203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59747" y="3476471"/>
            <a:ext cx="7121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MENIERE’S DISEASE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436097"/>
            <a:ext cx="11009295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Following </a:t>
            </a:r>
            <a:r>
              <a:rPr lang="en-US" b="1" u="sng" dirty="0">
                <a:latin typeface="Century Gothic" panose="020B0502020202020204" pitchFamily="34" charset="0"/>
              </a:rPr>
              <a:t>remission of attack: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        </a:t>
            </a:r>
            <a:r>
              <a:rPr lang="en-US" dirty="0">
                <a:latin typeface="Century Gothic" panose="020B0502020202020204" pitchFamily="34" charset="0"/>
              </a:rPr>
              <a:t>Peripheral vestibular function recovers &amp; nystagmus again beats towards the affected side. </a:t>
            </a:r>
          </a:p>
          <a:p>
            <a:pPr>
              <a:lnSpc>
                <a:spcPct val="150000"/>
              </a:lnSpc>
            </a:pPr>
            <a:r>
              <a:rPr lang="en-US" b="1" u="sng" dirty="0">
                <a:latin typeface="Century Gothic" panose="020B0502020202020204" pitchFamily="34" charset="0"/>
              </a:rPr>
              <a:t>In early stage </a:t>
            </a:r>
            <a:r>
              <a:rPr lang="en-US" b="1" dirty="0">
                <a:latin typeface="Century Gothic" panose="020B0502020202020204" pitchFamily="34" charset="0"/>
              </a:rPr>
              <a:t>: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Patient </a:t>
            </a:r>
            <a:r>
              <a:rPr lang="en-US" dirty="0">
                <a:latin typeface="Century Gothic" panose="020B0502020202020204" pitchFamily="34" charset="0"/>
              </a:rPr>
              <a:t>is well between attacks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Later </a:t>
            </a:r>
            <a:r>
              <a:rPr lang="en-US" b="1" u="sng" dirty="0" smtClean="0">
                <a:latin typeface="Century Gothic" panose="020B0502020202020204" pitchFamily="34" charset="0"/>
              </a:rPr>
              <a:t>stage </a:t>
            </a:r>
            <a:r>
              <a:rPr lang="en-US" b="1" u="sng" dirty="0" smtClean="0">
                <a:latin typeface="Century Gothic" panose="020B0502020202020204" pitchFamily="34" charset="0"/>
              </a:rPr>
              <a:t>: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Drop </a:t>
            </a:r>
            <a:r>
              <a:rPr lang="en-US" dirty="0" smtClean="0">
                <a:latin typeface="Century Gothic" panose="020B0502020202020204" pitchFamily="34" charset="0"/>
              </a:rPr>
              <a:t>attacks known as  </a:t>
            </a:r>
            <a:r>
              <a:rPr lang="en-US" dirty="0" err="1" smtClean="0">
                <a:latin typeface="Century Gothic" panose="020B0502020202020204" pitchFamily="34" charset="0"/>
              </a:rPr>
              <a:t>Tumarkin</a:t>
            </a:r>
            <a:r>
              <a:rPr lang="en-US" dirty="0" smtClean="0">
                <a:latin typeface="Century Gothic" panose="020B0502020202020204" pitchFamily="34" charset="0"/>
              </a:rPr>
              <a:t> or </a:t>
            </a:r>
            <a:r>
              <a:rPr lang="en-US" dirty="0" err="1" smtClean="0">
                <a:latin typeface="Century Gothic" panose="020B0502020202020204" pitchFamily="34" charset="0"/>
              </a:rPr>
              <a:t>otolithic</a:t>
            </a:r>
            <a:r>
              <a:rPr lang="en-US" dirty="0" smtClean="0">
                <a:latin typeface="Century Gothic" panose="020B0502020202020204" pitchFamily="34" charset="0"/>
              </a:rPr>
              <a:t> crisis due to </a:t>
            </a:r>
            <a:r>
              <a:rPr lang="en-US" dirty="0" err="1" smtClean="0">
                <a:latin typeface="Century Gothic" panose="020B0502020202020204" pitchFamily="34" charset="0"/>
              </a:rPr>
              <a:t>otolithic</a:t>
            </a:r>
            <a:r>
              <a:rPr lang="en-US" dirty="0" smtClean="0">
                <a:latin typeface="Century Gothic" panose="020B0502020202020204" pitchFamily="34" charset="0"/>
              </a:rPr>
              <a:t> dysfunction.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Patient </a:t>
            </a:r>
            <a:r>
              <a:rPr lang="en-US" dirty="0" smtClean="0">
                <a:latin typeface="Century Gothic" panose="020B0502020202020204" pitchFamily="34" charset="0"/>
              </a:rPr>
              <a:t>just drops to the ground without warning with no loss of consciousness or </a:t>
            </a:r>
            <a:r>
              <a:rPr lang="en-US" dirty="0" smtClean="0">
                <a:latin typeface="Century Gothic" panose="020B0502020202020204" pitchFamily="34" charset="0"/>
              </a:rPr>
              <a:t>vertigo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Related </a:t>
            </a:r>
            <a:r>
              <a:rPr lang="en-US" b="1" u="sng" dirty="0" smtClean="0">
                <a:latin typeface="Century Gothic" panose="020B0502020202020204" pitchFamily="34" charset="0"/>
              </a:rPr>
              <a:t>syndromes to Meniere’s disease 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Century Gothic" panose="020B0502020202020204" pitchFamily="34" charset="0"/>
              </a:rPr>
              <a:t>Lermoyez</a:t>
            </a:r>
            <a:r>
              <a:rPr lang="en-US" b="1" dirty="0" smtClean="0">
                <a:latin typeface="Century Gothic" panose="020B0502020202020204" pitchFamily="34" charset="0"/>
              </a:rPr>
              <a:t> syndrome : </a:t>
            </a:r>
            <a:r>
              <a:rPr lang="en-US" dirty="0" smtClean="0">
                <a:latin typeface="Century Gothic" panose="020B0502020202020204" pitchFamily="34" charset="0"/>
              </a:rPr>
              <a:t>A syndrome with sudden sensorineural hearing loss which improves during or after an attack of vertigo.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Meniere’s syndrome 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Many diseases of the inner ear or temporal bone e.g., CSOM, Syphilis, Cogan’s syndrome, </a:t>
            </a:r>
            <a:r>
              <a:rPr lang="en-US" dirty="0" err="1" smtClean="0">
                <a:latin typeface="Century Gothic" panose="020B0502020202020204" pitchFamily="34" charset="0"/>
              </a:rPr>
              <a:t>otosclerosis</a:t>
            </a:r>
            <a:r>
              <a:rPr lang="en-US" dirty="0" smtClean="0">
                <a:latin typeface="Century Gothic" panose="020B0502020202020204" pitchFamily="34" charset="0"/>
              </a:rPr>
              <a:t>, Mumps, Trauma can produce the clinical picture of Meniere’s disease after many years. 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604911"/>
            <a:ext cx="1100929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DIAGNOSIS: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Guidelines by the American Academy of Otolaryngology – Head and Neck </a:t>
            </a:r>
            <a:r>
              <a:rPr lang="en-US" b="1" u="sng" dirty="0" err="1" smtClean="0">
                <a:latin typeface="Century Gothic" panose="020B0502020202020204" pitchFamily="34" charset="0"/>
              </a:rPr>
              <a:t>Surger</a:t>
            </a:r>
            <a:r>
              <a:rPr lang="en-US" b="1" u="sng" dirty="0" smtClean="0">
                <a:latin typeface="Century Gothic" panose="020B0502020202020204" pitchFamily="34" charset="0"/>
              </a:rPr>
              <a:t>   y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b="1" u="sng" dirty="0" smtClean="0">
                <a:latin typeface="Century Gothic" panose="020B0502020202020204" pitchFamily="34" charset="0"/>
              </a:rPr>
              <a:t>Definite Meniere’s disease 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If patient has 2 or more spontaneous attacks of vertigo, each lasting 20 </a:t>
            </a:r>
            <a:r>
              <a:rPr lang="en-US" dirty="0" err="1" smtClean="0">
                <a:latin typeface="Century Gothic" panose="020B0502020202020204" pitchFamily="34" charset="0"/>
              </a:rPr>
              <a:t>mins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  <a:r>
              <a:rPr lang="en-US" dirty="0">
                <a:latin typeface="Century Gothic" panose="020B0502020202020204" pitchFamily="34" charset="0"/>
              </a:rPr>
              <a:t>o</a:t>
            </a:r>
            <a:r>
              <a:rPr lang="en-US" dirty="0" smtClean="0">
                <a:latin typeface="Century Gothic" panose="020B0502020202020204" pitchFamily="34" charset="0"/>
              </a:rPr>
              <a:t>r longer + Hearing loss documented by PTA on at least one occasion with other possible causes excluded.</a:t>
            </a:r>
          </a:p>
          <a:p>
            <a:pPr marL="342900" indent="-342900">
              <a:lnSpc>
                <a:spcPct val="150000"/>
              </a:lnSpc>
              <a:buAutoNum type="arabicParenR" startAt="2"/>
            </a:pPr>
            <a:r>
              <a:rPr lang="en-US" b="1" u="sng" dirty="0" smtClean="0">
                <a:latin typeface="Century Gothic" panose="020B0502020202020204" pitchFamily="34" charset="0"/>
              </a:rPr>
              <a:t>Probable Meniere’s disease 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</a:t>
            </a:r>
            <a:r>
              <a:rPr lang="en-US" dirty="0" smtClean="0">
                <a:latin typeface="Century Gothic" panose="020B0502020202020204" pitchFamily="34" charset="0"/>
              </a:rPr>
              <a:t>Single spontaneous attacks of vertigo, each lasting 20 </a:t>
            </a:r>
            <a:r>
              <a:rPr lang="en-US" dirty="0" err="1" smtClean="0">
                <a:latin typeface="Century Gothic" panose="020B0502020202020204" pitchFamily="34" charset="0"/>
              </a:rPr>
              <a:t>mins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  <a:r>
              <a:rPr lang="en-US" dirty="0">
                <a:latin typeface="Century Gothic" panose="020B0502020202020204" pitchFamily="34" charset="0"/>
              </a:rPr>
              <a:t>o</a:t>
            </a:r>
            <a:r>
              <a:rPr lang="en-US" dirty="0" smtClean="0">
                <a:latin typeface="Century Gothic" panose="020B0502020202020204" pitchFamily="34" charset="0"/>
              </a:rPr>
              <a:t>r longer + documented hearing loss with unilateral hearing loss, tinnitus &amp; aural fullness all at the same time.</a:t>
            </a:r>
          </a:p>
          <a:p>
            <a:pPr marL="342900" indent="-342900">
              <a:lnSpc>
                <a:spcPct val="150000"/>
              </a:lnSpc>
              <a:buAutoNum type="arabicParenR" startAt="3"/>
            </a:pPr>
            <a:r>
              <a:rPr lang="en-US" b="1" u="sng" dirty="0" smtClean="0">
                <a:latin typeface="Century Gothic" panose="020B0502020202020204" pitchFamily="34" charset="0"/>
              </a:rPr>
              <a:t>Possible Meniere’s disease 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</a:t>
            </a:r>
            <a:r>
              <a:rPr lang="en-US" dirty="0" smtClean="0">
                <a:latin typeface="Century Gothic" panose="020B0502020202020204" pitchFamily="34" charset="0"/>
              </a:rPr>
              <a:t>2 or more </a:t>
            </a:r>
            <a:r>
              <a:rPr lang="en-US" dirty="0">
                <a:latin typeface="Century Gothic" panose="020B0502020202020204" pitchFamily="34" charset="0"/>
              </a:rPr>
              <a:t>e</a:t>
            </a:r>
            <a:r>
              <a:rPr lang="en-US" dirty="0" smtClean="0">
                <a:latin typeface="Century Gothic" panose="020B0502020202020204" pitchFamily="34" charset="0"/>
              </a:rPr>
              <a:t>pisodic attacks of vertigo with no documented auditory symptoms during the attacks. 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604911"/>
            <a:ext cx="1100929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>
                <a:latin typeface="Century Gothic" panose="020B0502020202020204" pitchFamily="34" charset="0"/>
              </a:rPr>
              <a:t>DIFFERENTIAL DIAGNOSIS</a:t>
            </a:r>
            <a:r>
              <a:rPr lang="en-US" b="1" u="sng" dirty="0" smtClean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1) Vestibular </a:t>
            </a:r>
            <a:r>
              <a:rPr lang="en-US" dirty="0" err="1">
                <a:latin typeface="Century Gothic" panose="020B0502020202020204" pitchFamily="34" charset="0"/>
              </a:rPr>
              <a:t>neuronitis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2) Migraine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3) BPPV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4) Sudden sensorineural hearing loss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5) Vestibular </a:t>
            </a:r>
            <a:r>
              <a:rPr lang="en-US" dirty="0" err="1">
                <a:latin typeface="Century Gothic" panose="020B0502020202020204" pitchFamily="34" charset="0"/>
              </a:rPr>
              <a:t>schwannoma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6) Cogan’s </a:t>
            </a:r>
            <a:r>
              <a:rPr lang="en-US" dirty="0" smtClean="0">
                <a:latin typeface="Century Gothic" panose="020B0502020202020204" pitchFamily="34" charset="0"/>
              </a:rPr>
              <a:t>syndrome</a:t>
            </a: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393894"/>
            <a:ext cx="11009295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>
                <a:latin typeface="Century Gothic" panose="020B0502020202020204" pitchFamily="34" charset="0"/>
              </a:rPr>
              <a:t>INVESTIGATIONS 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u="sng" dirty="0" smtClean="0">
                <a:latin typeface="Century Gothic" panose="020B0502020202020204" pitchFamily="34" charset="0"/>
              </a:rPr>
              <a:t>Pure </a:t>
            </a:r>
            <a:r>
              <a:rPr lang="en-US" u="sng" dirty="0">
                <a:latin typeface="Century Gothic" panose="020B0502020202020204" pitchFamily="34" charset="0"/>
              </a:rPr>
              <a:t>tone audiometry </a:t>
            </a:r>
            <a:r>
              <a:rPr lang="en-US" dirty="0">
                <a:latin typeface="Century Gothic" panose="020B0502020202020204" pitchFamily="34" charset="0"/>
              </a:rPr>
              <a:t>– low frequencies affected with rising curve, then flat affecting both middle &amp; low frequencies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u="sng" dirty="0" err="1">
                <a:latin typeface="Century Gothic" panose="020B0502020202020204" pitchFamily="34" charset="0"/>
              </a:rPr>
              <a:t>Electrocochleography</a:t>
            </a:r>
            <a:r>
              <a:rPr lang="en-US" dirty="0">
                <a:latin typeface="Century Gothic" panose="020B0502020202020204" pitchFamily="34" charset="0"/>
              </a:rPr>
              <a:t> – best objective test, normally summating potential (SP) is 30% of action potential (AP). Here SP is &gt;30% of AP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u="sng" dirty="0">
                <a:latin typeface="Century Gothic" panose="020B0502020202020204" pitchFamily="34" charset="0"/>
              </a:rPr>
              <a:t>Recruitment test </a:t>
            </a:r>
            <a:r>
              <a:rPr lang="en-US" dirty="0">
                <a:latin typeface="Century Gothic" panose="020B0502020202020204" pitchFamily="34" charset="0"/>
              </a:rPr>
              <a:t>is positive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u="sng" dirty="0">
                <a:latin typeface="Century Gothic" panose="020B0502020202020204" pitchFamily="34" charset="0"/>
              </a:rPr>
              <a:t>Speech discrimination</a:t>
            </a:r>
            <a:r>
              <a:rPr lang="en-US" dirty="0">
                <a:latin typeface="Century Gothic" panose="020B0502020202020204" pitchFamily="34" charset="0"/>
              </a:rPr>
              <a:t> is &lt; 90%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u="sng" dirty="0" smtClean="0">
                <a:latin typeface="Century Gothic" panose="020B0502020202020204" pitchFamily="34" charset="0"/>
              </a:rPr>
              <a:t>Caloric test </a:t>
            </a:r>
            <a:r>
              <a:rPr lang="en-US" dirty="0" smtClean="0">
                <a:latin typeface="Century Gothic" panose="020B0502020202020204" pitchFamily="34" charset="0"/>
              </a:rPr>
              <a:t>– </a:t>
            </a:r>
            <a:r>
              <a:rPr lang="en-US" dirty="0">
                <a:latin typeface="Century Gothic" panose="020B0502020202020204" pitchFamily="34" charset="0"/>
              </a:rPr>
              <a:t>reduced response on the affected side in 75% of cases  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6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dirty="0" smtClean="0">
                <a:latin typeface="Century Gothic" panose="020B0502020202020204" pitchFamily="34" charset="0"/>
              </a:rPr>
              <a:t>    </a:t>
            </a:r>
            <a:r>
              <a:rPr lang="en-US" u="sng" dirty="0" smtClean="0">
                <a:latin typeface="Century Gothic" panose="020B0502020202020204" pitchFamily="34" charset="0"/>
              </a:rPr>
              <a:t>Glycerol </a:t>
            </a:r>
            <a:r>
              <a:rPr lang="en-US" u="sng" dirty="0">
                <a:latin typeface="Century Gothic" panose="020B0502020202020204" pitchFamily="34" charset="0"/>
              </a:rPr>
              <a:t>test </a:t>
            </a:r>
            <a:r>
              <a:rPr lang="en-US" dirty="0">
                <a:latin typeface="Century Gothic" panose="020B0502020202020204" pitchFamily="34" charset="0"/>
              </a:rPr>
              <a:t>: A dehydrating agent reducing endolymphatic hydrops producing an improvement in the audiogram &amp; the </a:t>
            </a:r>
            <a:r>
              <a:rPr lang="en-US" dirty="0" err="1">
                <a:latin typeface="Century Gothic" panose="020B0502020202020204" pitchFamily="34" charset="0"/>
              </a:rPr>
              <a:t>Electrocochleography</a:t>
            </a:r>
            <a:r>
              <a:rPr lang="en-US" dirty="0">
                <a:latin typeface="Century Gothic" panose="020B0502020202020204" pitchFamily="34" charset="0"/>
              </a:rPr>
              <a:t>  </a:t>
            </a:r>
            <a:r>
              <a:rPr lang="en-US" dirty="0" err="1">
                <a:latin typeface="Century Gothic" panose="020B0502020202020204" pitchFamily="34" charset="0"/>
              </a:rPr>
              <a:t>ECochG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PTA </a:t>
            </a:r>
            <a:r>
              <a:rPr lang="en-US" dirty="0">
                <a:latin typeface="Century Gothic" panose="020B0502020202020204" pitchFamily="34" charset="0"/>
              </a:rPr>
              <a:t>&amp; SD scores are recorded before. Then 1.5 ml / kg of glycerol + equal amount of water + a </a:t>
            </a:r>
            <a:r>
              <a:rPr lang="en-US" dirty="0" err="1">
                <a:latin typeface="Century Gothic" panose="020B0502020202020204" pitchFamily="34" charset="0"/>
              </a:rPr>
              <a:t>flavouring</a:t>
            </a:r>
            <a:r>
              <a:rPr lang="en-US" dirty="0">
                <a:latin typeface="Century Gothic" panose="020B0502020202020204" pitchFamily="34" charset="0"/>
              </a:rPr>
              <a:t> agent e.g., lemon juice given orally.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Then PTA &amp; SD scores recorded again 1-2 hours after ingestion – an improvement of 10 dB &amp; a gain of 10% in SD scores seen</a:t>
            </a:r>
            <a:r>
              <a:rPr lang="en-US" dirty="0" smtClean="0">
                <a:latin typeface="Century Gothic" panose="020B0502020202020204" pitchFamily="34" charset="0"/>
              </a:rPr>
              <a:t>.  </a:t>
            </a:r>
            <a:endParaRPr lang="en-US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393894"/>
            <a:ext cx="1100929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TREATMENT</a:t>
            </a:r>
            <a:r>
              <a:rPr lang="en-US" b="1" dirty="0">
                <a:latin typeface="Century Gothic" panose="020B0502020202020204" pitchFamily="34" charset="0"/>
              </a:rPr>
              <a:t>: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A</a:t>
            </a:r>
            <a:r>
              <a:rPr lang="en-US" b="1" dirty="0">
                <a:latin typeface="Century Gothic" panose="020B0502020202020204" pitchFamily="34" charset="0"/>
              </a:rPr>
              <a:t>) Medical   B) </a:t>
            </a:r>
            <a:r>
              <a:rPr lang="en-US" b="1" dirty="0" smtClean="0">
                <a:latin typeface="Century Gothic" panose="020B0502020202020204" pitchFamily="34" charset="0"/>
              </a:rPr>
              <a:t>Surgical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000" b="1" u="sng" dirty="0" smtClean="0">
                <a:latin typeface="Century Gothic" panose="020B0502020202020204" pitchFamily="34" charset="0"/>
              </a:rPr>
              <a:t>Medical</a:t>
            </a:r>
            <a:r>
              <a:rPr lang="en-US" sz="2000" dirty="0">
                <a:latin typeface="Century Gothic" panose="020B0502020202020204" pitchFamily="34" charset="0"/>
              </a:rPr>
              <a:t>:  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	 </a:t>
            </a:r>
            <a:r>
              <a:rPr lang="en-US" dirty="0" smtClean="0">
                <a:latin typeface="Century Gothic" panose="020B0502020202020204" pitchFamily="34" charset="0"/>
              </a:rPr>
              <a:t>        1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u="sng" dirty="0">
                <a:latin typeface="Century Gothic" panose="020B0502020202020204" pitchFamily="34" charset="0"/>
              </a:rPr>
              <a:t>Reassurance &amp; explanation </a:t>
            </a:r>
            <a:r>
              <a:rPr lang="en-US" dirty="0">
                <a:latin typeface="Century Gothic" panose="020B0502020202020204" pitchFamily="34" charset="0"/>
              </a:rPr>
              <a:t>that it is not life-threatening. Although there is no cure, modern treatment can improve the quality of life &amp; lessen the severity &amp; frequency of vertigo episodes. But there aren’t any treatments for the hearing loss.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                       2) </a:t>
            </a:r>
            <a:r>
              <a:rPr lang="en-US" u="sng" dirty="0">
                <a:latin typeface="Century Gothic" panose="020B0502020202020204" pitchFamily="34" charset="0"/>
              </a:rPr>
              <a:t>Bed rest </a:t>
            </a:r>
            <a:r>
              <a:rPr lang="en-US" dirty="0">
                <a:latin typeface="Century Gothic" panose="020B0502020202020204" pitchFamily="34" charset="0"/>
              </a:rPr>
              <a:t>with head supported on pillows.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                       3) </a:t>
            </a:r>
            <a:r>
              <a:rPr lang="en-US" u="sng" dirty="0">
                <a:latin typeface="Century Gothic" panose="020B0502020202020204" pitchFamily="34" charset="0"/>
              </a:rPr>
              <a:t>Vestibular sedatives </a:t>
            </a:r>
            <a:r>
              <a:rPr lang="en-US" dirty="0">
                <a:latin typeface="Century Gothic" panose="020B0502020202020204" pitchFamily="34" charset="0"/>
              </a:rPr>
              <a:t>– </a:t>
            </a:r>
            <a:r>
              <a:rPr lang="en-US" dirty="0" err="1">
                <a:latin typeface="Century Gothic" panose="020B0502020202020204" pitchFamily="34" charset="0"/>
              </a:rPr>
              <a:t>Prochlorperazine</a:t>
            </a:r>
            <a:r>
              <a:rPr lang="en-US" dirty="0">
                <a:latin typeface="Century Gothic" panose="020B0502020202020204" pitchFamily="34" charset="0"/>
              </a:rPr>
              <a:t> (</a:t>
            </a:r>
            <a:r>
              <a:rPr lang="en-US" dirty="0" err="1">
                <a:latin typeface="Century Gothic" panose="020B0502020202020204" pitchFamily="34" charset="0"/>
              </a:rPr>
              <a:t>Stemetil</a:t>
            </a:r>
            <a:r>
              <a:rPr lang="en-US" dirty="0">
                <a:latin typeface="Century Gothic" panose="020B0502020202020204" pitchFamily="34" charset="0"/>
              </a:rPr>
              <a:t>) might control nausea &amp; vomiting during an episode of vertigo.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                       4) </a:t>
            </a:r>
            <a:r>
              <a:rPr lang="en-US" u="sng" dirty="0">
                <a:latin typeface="Century Gothic" panose="020B0502020202020204" pitchFamily="34" charset="0"/>
              </a:rPr>
              <a:t>Diuretic &amp; limit salt intake </a:t>
            </a:r>
            <a:r>
              <a:rPr lang="en-US" dirty="0">
                <a:latin typeface="Century Gothic" panose="020B0502020202020204" pitchFamily="34" charset="0"/>
              </a:rPr>
              <a:t>to reduce fluid retention.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                       5) </a:t>
            </a:r>
            <a:r>
              <a:rPr lang="en-US" u="sng" dirty="0">
                <a:latin typeface="Century Gothic" panose="020B0502020202020204" pitchFamily="34" charset="0"/>
              </a:rPr>
              <a:t>Hearing aid </a:t>
            </a:r>
            <a:r>
              <a:rPr lang="en-US" dirty="0">
                <a:latin typeface="Century Gothic" panose="020B0502020202020204" pitchFamily="34" charset="0"/>
              </a:rPr>
              <a:t>might improve hearing.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                       6) </a:t>
            </a:r>
            <a:r>
              <a:rPr lang="en-US" u="sng" dirty="0">
                <a:latin typeface="Century Gothic" panose="020B0502020202020204" pitchFamily="34" charset="0"/>
              </a:rPr>
              <a:t>Positive pressure </a:t>
            </a:r>
            <a:r>
              <a:rPr lang="en-US" u="sng" dirty="0" smtClean="0">
                <a:latin typeface="Century Gothic" panose="020B0502020202020204" pitchFamily="34" charset="0"/>
              </a:rPr>
              <a:t>therapy</a:t>
            </a:r>
            <a:r>
              <a:rPr lang="en-US" dirty="0" smtClean="0">
                <a:latin typeface="Century Gothic" panose="020B0502020202020204" pitchFamily="34" charset="0"/>
              </a:rPr>
              <a:t>: </a:t>
            </a:r>
            <a:r>
              <a:rPr lang="en-US" dirty="0">
                <a:latin typeface="Century Gothic" panose="020B0502020202020204" pitchFamily="34" charset="0"/>
              </a:rPr>
              <a:t>a device called </a:t>
            </a:r>
            <a:r>
              <a:rPr lang="en-US" dirty="0" err="1">
                <a:latin typeface="Century Gothic" panose="020B0502020202020204" pitchFamily="34" charset="0"/>
              </a:rPr>
              <a:t>Meniett</a:t>
            </a:r>
            <a:r>
              <a:rPr lang="en-US" dirty="0">
                <a:latin typeface="Century Gothic" panose="020B0502020202020204" pitchFamily="34" charset="0"/>
              </a:rPr>
              <a:t> pulse generator applies pulses of pressure to the ear canal through a ventilation tube at home 3 times daily for 5 </a:t>
            </a:r>
            <a:r>
              <a:rPr lang="en-US" dirty="0" err="1">
                <a:latin typeface="Century Gothic" panose="020B0502020202020204" pitchFamily="34" charset="0"/>
              </a:rPr>
              <a:t>mins</a:t>
            </a:r>
            <a:r>
              <a:rPr lang="en-US" dirty="0">
                <a:latin typeface="Century Gothic" panose="020B0502020202020204" pitchFamily="34" charset="0"/>
              </a:rPr>
              <a:t>. But effectiveness is not yet determined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3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393894"/>
            <a:ext cx="11009295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7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u="sng" dirty="0">
                <a:latin typeface="Century Gothic" panose="020B0502020202020204" pitchFamily="34" charset="0"/>
              </a:rPr>
              <a:t>Limit caffeine, alcohol &amp; tobacco </a:t>
            </a:r>
            <a:r>
              <a:rPr lang="en-US" dirty="0">
                <a:latin typeface="Century Gothic" panose="020B0502020202020204" pitchFamily="34" charset="0"/>
              </a:rPr>
              <a:t>which might affect the fluid </a:t>
            </a:r>
            <a:r>
              <a:rPr lang="en-US" dirty="0" smtClean="0">
                <a:latin typeface="Century Gothic" panose="020B0502020202020204" pitchFamily="34" charset="0"/>
              </a:rPr>
              <a:t>balance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8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u="sng" dirty="0">
                <a:latin typeface="Century Gothic" panose="020B0502020202020204" pitchFamily="34" charset="0"/>
              </a:rPr>
              <a:t>Benzodiazepines: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Diazepam </a:t>
            </a:r>
            <a:r>
              <a:rPr lang="en-US" dirty="0">
                <a:latin typeface="Century Gothic" panose="020B0502020202020204" pitchFamily="34" charset="0"/>
              </a:rPr>
              <a:t>– reduces sympathetic activity, vestibular nuclear activity &amp; relieves anxiety.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9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u="sng" dirty="0">
                <a:latin typeface="Century Gothic" panose="020B0502020202020204" pitchFamily="34" charset="0"/>
              </a:rPr>
              <a:t>Cerebral vasodilator: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(Beta) </a:t>
            </a:r>
            <a:r>
              <a:rPr lang="el-GR" dirty="0" smtClean="0">
                <a:latin typeface="Century Gothic" panose="020B0502020202020204" pitchFamily="34" charset="0"/>
              </a:rPr>
              <a:t>β</a:t>
            </a:r>
            <a:r>
              <a:rPr lang="en-US" dirty="0">
                <a:latin typeface="Century Gothic" panose="020B0502020202020204" pitchFamily="34" charset="0"/>
              </a:rPr>
              <a:t>-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histine</a:t>
            </a:r>
            <a:r>
              <a:rPr lang="en-US" dirty="0">
                <a:latin typeface="Century Gothic" panose="020B0502020202020204" pitchFamily="34" charset="0"/>
              </a:rPr>
              <a:t> hydrochloride increases labyrinthine blood </a:t>
            </a:r>
            <a:r>
              <a:rPr lang="en-US" dirty="0" smtClean="0">
                <a:latin typeface="Century Gothic" panose="020B0502020202020204" pitchFamily="34" charset="0"/>
              </a:rPr>
              <a:t>flow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10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en-US" u="sng" dirty="0">
                <a:latin typeface="Century Gothic" panose="020B0502020202020204" pitchFamily="34" charset="0"/>
              </a:rPr>
              <a:t>Middle ear injections: </a:t>
            </a:r>
            <a:r>
              <a:rPr lang="en-US" dirty="0" smtClean="0">
                <a:latin typeface="Century Gothic" panose="020B0502020202020204" pitchFamily="34" charset="0"/>
              </a:rPr>
              <a:t>Medications </a:t>
            </a:r>
            <a:r>
              <a:rPr lang="en-US" dirty="0">
                <a:latin typeface="Century Gothic" panose="020B0502020202020204" pitchFamily="34" charset="0"/>
              </a:rPr>
              <a:t>e.g., gentamicin, steroids injected into the middle ear and absorbed into the inner ear may improve vertigo. 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u="sng" dirty="0" smtClean="0">
                <a:latin typeface="Century Gothic" panose="020B0502020202020204" pitchFamily="34" charset="0"/>
              </a:rPr>
              <a:t>B) Surgical Treatment: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When other treatments fail</a:t>
            </a:r>
            <a:r>
              <a:rPr lang="en-US" b="1" u="sng" dirty="0">
                <a:latin typeface="Century Gothic" panose="020B0502020202020204" pitchFamily="34" charset="0"/>
              </a:rPr>
              <a:t>, surgery </a:t>
            </a:r>
            <a:r>
              <a:rPr lang="en-US" dirty="0">
                <a:latin typeface="Century Gothic" panose="020B0502020202020204" pitchFamily="34" charset="0"/>
              </a:rPr>
              <a:t>might be an option.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1) Endolymphatic sac decompensation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2) </a:t>
            </a:r>
            <a:r>
              <a:rPr lang="en-US" dirty="0" err="1">
                <a:latin typeface="Century Gothic" panose="020B0502020202020204" pitchFamily="34" charset="0"/>
              </a:rPr>
              <a:t>Labyrinthectomy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3) Vestibular nerve section.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630" y="5500483"/>
            <a:ext cx="10906374" cy="41506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THANK YOU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746" y="2782355"/>
            <a:ext cx="7121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EAR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1222" y="3582259"/>
            <a:ext cx="10729203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59747" y="3476471"/>
            <a:ext cx="7121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MENIERE’S DISEASE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722" y="2429578"/>
            <a:ext cx="10798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DEFINITION: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An inner ear disorder of unknown </a:t>
            </a:r>
            <a:r>
              <a:rPr lang="en-US" dirty="0" err="1" smtClean="0">
                <a:latin typeface="Century Gothic" panose="020B0502020202020204" pitchFamily="34" charset="0"/>
              </a:rPr>
              <a:t>aetiology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characterized by </a:t>
            </a:r>
            <a:r>
              <a:rPr lang="en-US" dirty="0" smtClean="0">
                <a:latin typeface="Century Gothic" panose="020B0502020202020204" pitchFamily="34" charset="0"/>
              </a:rPr>
              <a:t>episodic </a:t>
            </a:r>
            <a:r>
              <a:rPr lang="en-US" dirty="0">
                <a:latin typeface="Century Gothic" panose="020B0502020202020204" pitchFamily="34" charset="0"/>
              </a:rPr>
              <a:t>vertigo with associated fluctuating sensorineural hearing loss, tinnitus and aural </a:t>
            </a:r>
            <a:r>
              <a:rPr lang="en-US" dirty="0" smtClean="0">
                <a:latin typeface="Century Gothic" panose="020B0502020202020204" pitchFamily="34" charset="0"/>
              </a:rPr>
              <a:t>fullness.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First described by Dr. Prosper Meniere in 1861.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722" y="283105"/>
            <a:ext cx="5399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MENIERE’S DISEASE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722" y="375696"/>
            <a:ext cx="107982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AETIOLOGY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b="1" dirty="0" smtClean="0">
                <a:latin typeface="Century Gothic" panose="020B0502020202020204" pitchFamily="34" charset="0"/>
              </a:rPr>
              <a:t>Idiopathic</a:t>
            </a: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2) Various </a:t>
            </a:r>
            <a:r>
              <a:rPr lang="en-US" b="1" dirty="0">
                <a:latin typeface="Century Gothic" panose="020B0502020202020204" pitchFamily="34" charset="0"/>
              </a:rPr>
              <a:t>theories</a:t>
            </a:r>
            <a:r>
              <a:rPr lang="en-US" b="1" dirty="0" smtClean="0">
                <a:latin typeface="Century Gothic" panose="020B0502020202020204" pitchFamily="34" charset="0"/>
              </a:rPr>
              <a:t>:</a:t>
            </a: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a) </a:t>
            </a:r>
            <a:r>
              <a:rPr lang="en-US" b="1" dirty="0">
                <a:latin typeface="Century Gothic" panose="020B0502020202020204" pitchFamily="34" charset="0"/>
              </a:rPr>
              <a:t>Defective absorption by endolymphatic sac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</a:rPr>
              <a:t>ncreased </a:t>
            </a:r>
            <a:r>
              <a:rPr lang="en-US" dirty="0">
                <a:latin typeface="Century Gothic" panose="020B0502020202020204" pitchFamily="34" charset="0"/>
              </a:rPr>
              <a:t>endolymphatic pressure (normally endolymph, secreted by </a:t>
            </a:r>
            <a:r>
              <a:rPr lang="en-US" dirty="0" err="1">
                <a:latin typeface="Century Gothic" panose="020B0502020202020204" pitchFamily="34" charset="0"/>
              </a:rPr>
              <a:t>stria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vascularis</a:t>
            </a:r>
            <a:r>
              <a:rPr lang="en-US" dirty="0" smtClean="0">
                <a:latin typeface="Century Gothic" panose="020B0502020202020204" pitchFamily="34" charset="0"/>
              </a:rPr>
              <a:t> fills the membranous labyrinth &amp;  </a:t>
            </a:r>
            <a:r>
              <a:rPr lang="en-US" dirty="0">
                <a:latin typeface="Century Gothic" panose="020B0502020202020204" pitchFamily="34" charset="0"/>
              </a:rPr>
              <a:t>is carried by the endolymphatic duct to the sac where it is absorbed). 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p</a:t>
            </a:r>
            <a:r>
              <a:rPr lang="en-US" dirty="0" smtClean="0">
                <a:latin typeface="Century Gothic" panose="020B0502020202020204" pitchFamily="34" charset="0"/>
              </a:rPr>
              <a:t>oor </a:t>
            </a:r>
            <a:r>
              <a:rPr lang="en-US" dirty="0">
                <a:latin typeface="Century Gothic" panose="020B0502020202020204" pitchFamily="34" charset="0"/>
              </a:rPr>
              <a:t>vascularity &amp; so poor </a:t>
            </a:r>
            <a:r>
              <a:rPr lang="en-US" dirty="0" err="1" smtClean="0">
                <a:latin typeface="Century Gothic" panose="020B0502020202020204" pitchFamily="34" charset="0"/>
              </a:rPr>
              <a:t>absportion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b) Distension </a:t>
            </a:r>
            <a:r>
              <a:rPr lang="en-US" b="1" dirty="0">
                <a:latin typeface="Century Gothic" panose="020B0502020202020204" pitchFamily="34" charset="0"/>
              </a:rPr>
              <a:t>of membranous labyrinth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rupture </a:t>
            </a:r>
            <a:r>
              <a:rPr lang="en-US" dirty="0">
                <a:latin typeface="Century Gothic" panose="020B0502020202020204" pitchFamily="34" charset="0"/>
              </a:rPr>
              <a:t>of </a:t>
            </a:r>
            <a:r>
              <a:rPr lang="en-US" dirty="0" err="1">
                <a:latin typeface="Century Gothic" panose="020B0502020202020204" pitchFamily="34" charset="0"/>
              </a:rPr>
              <a:t>Reissner’s</a:t>
            </a:r>
            <a:r>
              <a:rPr lang="en-US" dirty="0">
                <a:latin typeface="Century Gothic" panose="020B0502020202020204" pitchFamily="34" charset="0"/>
              </a:rPr>
              <a:t> membrane</a:t>
            </a:r>
            <a:r>
              <a:rPr lang="en-US" dirty="0" smtClean="0">
                <a:latin typeface="Century Gothic" panose="020B0502020202020204" pitchFamily="34" charset="0"/>
              </a:rPr>
              <a:t>, mixing </a:t>
            </a:r>
            <a:r>
              <a:rPr lang="en-US" dirty="0">
                <a:latin typeface="Century Gothic" panose="020B0502020202020204" pitchFamily="34" charset="0"/>
              </a:rPr>
              <a:t>of endolymph with perilymph causing attacks of vertigo</a:t>
            </a: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722" y="375696"/>
            <a:ext cx="107982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3) Vasomotor disturbance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increased sympathetic </a:t>
            </a:r>
            <a:r>
              <a:rPr lang="en-US" dirty="0" err="1">
                <a:latin typeface="Century Gothic" panose="020B0502020202020204" pitchFamily="34" charset="0"/>
              </a:rPr>
              <a:t>overactivity</a:t>
            </a:r>
            <a:r>
              <a:rPr lang="en-US" dirty="0">
                <a:latin typeface="Century Gothic" panose="020B0502020202020204" pitchFamily="34" charset="0"/>
              </a:rPr>
              <a:t> – spasm of internal auditory artery interfering the function of cochlear &amp;  sensory </a:t>
            </a:r>
            <a:r>
              <a:rPr lang="en-US" dirty="0" err="1">
                <a:latin typeface="Century Gothic" panose="020B0502020202020204" pitchFamily="34" charset="0"/>
              </a:rPr>
              <a:t>neuroepithelium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4) Allergy – inhalant or food allergy , 50% cases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5) Sodium &amp; water retention – increases extracellular fluid (perilymph)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6) Hyperthyroidism – increases hearing impairment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7) Autoimmunity &amp; viral infections (e.g., measles, mumps)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8) Trauma – release of debris into the </a:t>
            </a:r>
            <a:r>
              <a:rPr lang="en-US" b="1" dirty="0" smtClean="0">
                <a:latin typeface="Century Gothic" panose="020B0502020202020204" pitchFamily="34" charset="0"/>
              </a:rPr>
              <a:t>endolymph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722" y="333493"/>
            <a:ext cx="107982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Pathology: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Overproduction or malabsorption of endolymph – distension of endolymphatic system especially affecting cochlear duct (</a:t>
            </a:r>
            <a:r>
              <a:rPr lang="en-US" dirty="0" err="1" smtClean="0">
                <a:latin typeface="Century Gothic" panose="020B0502020202020204" pitchFamily="34" charset="0"/>
              </a:rPr>
              <a:t>scala</a:t>
            </a:r>
            <a:r>
              <a:rPr lang="en-US" dirty="0" smtClean="0">
                <a:latin typeface="Century Gothic" panose="020B0502020202020204" pitchFamily="34" charset="0"/>
              </a:rPr>
              <a:t> media) and saccule – dilatation of cochlear duct – fills the </a:t>
            </a:r>
            <a:r>
              <a:rPr lang="en-US" dirty="0" err="1" smtClean="0">
                <a:latin typeface="Century Gothic" panose="020B0502020202020204" pitchFamily="34" charset="0"/>
              </a:rPr>
              <a:t>scala</a:t>
            </a:r>
            <a:r>
              <a:rPr lang="en-US" dirty="0" smtClean="0">
                <a:latin typeface="Century Gothic" panose="020B0502020202020204" pitchFamily="34" charset="0"/>
              </a:rPr>
              <a:t> vestibule – bulging of </a:t>
            </a:r>
            <a:r>
              <a:rPr lang="en-US" dirty="0" err="1" smtClean="0">
                <a:latin typeface="Century Gothic" panose="020B0502020202020204" pitchFamily="34" charset="0"/>
              </a:rPr>
              <a:t>Reissner’s</a:t>
            </a:r>
            <a:r>
              <a:rPr lang="en-US" dirty="0" smtClean="0">
                <a:latin typeface="Century Gothic" panose="020B0502020202020204" pitchFamily="34" charset="0"/>
              </a:rPr>
              <a:t> membrane may herniate through the </a:t>
            </a:r>
            <a:r>
              <a:rPr lang="en-US" dirty="0" err="1" smtClean="0">
                <a:latin typeface="Century Gothic" panose="020B0502020202020204" pitchFamily="34" charset="0"/>
              </a:rPr>
              <a:t>helicotrema</a:t>
            </a:r>
            <a:r>
              <a:rPr lang="en-US" dirty="0" smtClean="0">
                <a:latin typeface="Century Gothic" panose="020B0502020202020204" pitchFamily="34" charset="0"/>
              </a:rPr>
              <a:t> into the apical part of </a:t>
            </a:r>
            <a:r>
              <a:rPr lang="en-US" dirty="0" err="1" smtClean="0">
                <a:latin typeface="Century Gothic" panose="020B0502020202020204" pitchFamily="34" charset="0"/>
              </a:rPr>
              <a:t>scala</a:t>
            </a:r>
            <a:r>
              <a:rPr lang="en-US" dirty="0" smtClean="0">
                <a:latin typeface="Century Gothic" panose="020B0502020202020204" pitchFamily="34" charset="0"/>
              </a:rPr>
              <a:t> tympani – distended saccule comes to lie against stapes footplate.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The increased endolymphatic pressure may lead to rupture of </a:t>
            </a:r>
            <a:r>
              <a:rPr lang="en-US" dirty="0" err="1" smtClean="0">
                <a:latin typeface="Century Gothic" panose="020B0502020202020204" pitchFamily="34" charset="0"/>
              </a:rPr>
              <a:t>Reissner’s</a:t>
            </a:r>
            <a:r>
              <a:rPr lang="en-US" dirty="0" smtClean="0">
                <a:latin typeface="Century Gothic" panose="020B0502020202020204" pitchFamily="34" charset="0"/>
              </a:rPr>
              <a:t> membrane, mixing of endolymph &amp; perilymph &amp; chemical insult to the basilar membrane. This causes an alteration of in basilar membrane mobility resulting in deafness &amp; tinnitus. This increased pressure also leads to distortion of the </a:t>
            </a:r>
            <a:r>
              <a:rPr lang="en-US" dirty="0" err="1" smtClean="0">
                <a:latin typeface="Century Gothic" panose="020B0502020202020204" pitchFamily="34" charset="0"/>
              </a:rPr>
              <a:t>ampullae</a:t>
            </a:r>
            <a:r>
              <a:rPr lang="en-US" dirty="0" smtClean="0">
                <a:latin typeface="Century Gothic" panose="020B0502020202020204" pitchFamily="34" charset="0"/>
              </a:rPr>
              <a:t> of the semicircular canals causing vertigo.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6265" y="464234"/>
            <a:ext cx="107701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Pathogenesis: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Periodic rupture of membranous labyrinth is the main pathogenesis.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Has 3 phases: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1) </a:t>
            </a:r>
            <a:r>
              <a:rPr lang="en-US" b="1" u="sng" dirty="0" err="1" smtClean="0">
                <a:latin typeface="Century Gothic" panose="020B0502020202020204" pitchFamily="34" charset="0"/>
              </a:rPr>
              <a:t>Irritative</a:t>
            </a:r>
            <a:r>
              <a:rPr lang="en-US" b="1" u="sng" dirty="0" smtClean="0">
                <a:latin typeface="Century Gothic" panose="020B0502020202020204" pitchFamily="34" charset="0"/>
              </a:rPr>
              <a:t> phase -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Leakage of endolymph into the perilymph – excitation of hair cells due to increased potassium concentration ( which is initially </a:t>
            </a:r>
            <a:r>
              <a:rPr lang="en-US" dirty="0" err="1" smtClean="0">
                <a:latin typeface="Century Gothic" panose="020B0502020202020204" pitchFamily="34" charset="0"/>
              </a:rPr>
              <a:t>neuorotoxic</a:t>
            </a:r>
            <a:r>
              <a:rPr lang="en-US" dirty="0" smtClean="0">
                <a:latin typeface="Century Gothic" panose="020B0502020202020204" pitchFamily="34" charset="0"/>
              </a:rPr>
              <a:t> ) around the basal surfaces of hair cells producing attacks. 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2) Paretic phase </a:t>
            </a:r>
            <a:r>
              <a:rPr lang="en-US" b="1" dirty="0" smtClean="0">
                <a:latin typeface="Century Gothic" panose="020B0502020202020204" pitchFamily="34" charset="0"/>
              </a:rPr>
              <a:t>–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Due </a:t>
            </a:r>
            <a:r>
              <a:rPr lang="en-US" dirty="0" smtClean="0">
                <a:latin typeface="Century Gothic" panose="020B0502020202020204" pitchFamily="34" charset="0"/>
              </a:rPr>
              <a:t>to blockage of neurotransmitter release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3) Recovery ( Remission </a:t>
            </a:r>
            <a:r>
              <a:rPr lang="en-US" b="1" u="sng" dirty="0" smtClean="0">
                <a:latin typeface="Century Gothic" panose="020B0502020202020204" pitchFamily="34" charset="0"/>
              </a:rPr>
              <a:t>) phase </a:t>
            </a:r>
            <a:r>
              <a:rPr lang="en-US" b="1" u="sng" dirty="0" smtClean="0">
                <a:latin typeface="Century Gothic" panose="020B0502020202020204" pitchFamily="34" charset="0"/>
              </a:rPr>
              <a:t>– </a:t>
            </a:r>
            <a:endParaRPr lang="en-US" b="1" u="sng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H</a:t>
            </a:r>
            <a:r>
              <a:rPr lang="en-US" dirty="0" smtClean="0">
                <a:latin typeface="Century Gothic" panose="020B0502020202020204" pitchFamily="34" charset="0"/>
              </a:rPr>
              <a:t>ealing </a:t>
            </a:r>
            <a:r>
              <a:rPr lang="en-US" dirty="0" smtClean="0">
                <a:latin typeface="Century Gothic" panose="020B0502020202020204" pitchFamily="34" charset="0"/>
              </a:rPr>
              <a:t>of rupture by restoration of normal chemical composition of endolymph &amp; perilymph – termination of attack &amp; improvement of vestibular  &amp; auditory functions.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3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604911"/>
            <a:ext cx="110092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>
                <a:latin typeface="Century Gothic" panose="020B0502020202020204" pitchFamily="34" charset="0"/>
              </a:rPr>
              <a:t>CLINICAL FEATURES: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Age : 35 -60 years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Sex :   Equal incidence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Race: Rare in Caucasians &amp; Blacks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Family history : 14-20%, autosomal dominant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Usually </a:t>
            </a:r>
            <a:r>
              <a:rPr lang="en-US" b="1" dirty="0" smtClean="0">
                <a:latin typeface="Century Gothic" panose="020B0502020202020204" pitchFamily="34" charset="0"/>
              </a:rPr>
              <a:t>unilateral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1) </a:t>
            </a:r>
            <a:r>
              <a:rPr lang="en-US" b="1" u="sng" dirty="0" smtClean="0">
                <a:latin typeface="Century Gothic" panose="020B0502020202020204" pitchFamily="34" charset="0"/>
              </a:rPr>
              <a:t>Episodic vertigo</a:t>
            </a:r>
            <a:r>
              <a:rPr lang="en-US" b="1" dirty="0" smtClean="0">
                <a:latin typeface="Century Gothic" panose="020B0502020202020204" pitchFamily="34" charset="0"/>
              </a:rPr>
              <a:t>: </a:t>
            </a:r>
            <a:r>
              <a:rPr lang="en-US" dirty="0" smtClean="0">
                <a:latin typeface="Century Gothic" panose="020B0502020202020204" pitchFamily="34" charset="0"/>
              </a:rPr>
              <a:t>Lasts for few minutes to 24 hours, sudden onset, feeling of rotation himself or his environment, increased intensity over a period of few minutes &amp; then lasts for several hours, accompanied by nausea, vomiting abdominal cramps, diarrhea, cold sweats, pallor &amp; bradycardia , then back to normal level of consciousness.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7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604911"/>
            <a:ext cx="1100929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2) Hearing loss 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     </a:t>
            </a:r>
            <a:r>
              <a:rPr lang="en-US" dirty="0" smtClean="0">
                <a:latin typeface="Century Gothic" panose="020B0502020202020204" pitchFamily="34" charset="0"/>
              </a:rPr>
              <a:t>may persist for days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 sensorineural hearing loss, ipsilateral, initially low frequency, fluctuant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      later all frequencies affected leading to moderate degree flat curve in pure tone audiometry </a:t>
            </a:r>
          </a:p>
          <a:p>
            <a:pPr marL="342900" indent="-342900">
              <a:lnSpc>
                <a:spcPct val="150000"/>
              </a:lnSpc>
              <a:buAutoNum type="arabicParenR" startAt="3"/>
            </a:pPr>
            <a:r>
              <a:rPr lang="en-US" b="1" dirty="0" smtClean="0">
                <a:latin typeface="Century Gothic" panose="020B0502020202020204" pitchFamily="34" charset="0"/>
              </a:rPr>
              <a:t>Tinnitus 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 </a:t>
            </a:r>
            <a:r>
              <a:rPr lang="en-US" dirty="0" smtClean="0">
                <a:latin typeface="Century Gothic" panose="020B0502020202020204" pitchFamily="34" charset="0"/>
              </a:rPr>
              <a:t>non- pulsatile, continuous or intermittent</a:t>
            </a:r>
          </a:p>
          <a:p>
            <a:pPr marL="342900" indent="-342900">
              <a:lnSpc>
                <a:spcPct val="150000"/>
              </a:lnSpc>
              <a:buAutoNum type="arabicParenR" startAt="4"/>
            </a:pPr>
            <a:r>
              <a:rPr lang="en-US" b="1" dirty="0" smtClean="0">
                <a:latin typeface="Century Gothic" panose="020B0502020202020204" pitchFamily="34" charset="0"/>
              </a:rPr>
              <a:t>Aural fullness 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 </a:t>
            </a:r>
            <a:r>
              <a:rPr lang="en-US" dirty="0" smtClean="0">
                <a:latin typeface="Century Gothic" panose="020B0502020202020204" pitchFamily="34" charset="0"/>
              </a:rPr>
              <a:t>pressure sensation in the ear or head &amp; neck</a:t>
            </a:r>
          </a:p>
          <a:p>
            <a:pPr marL="342900" indent="-342900">
              <a:lnSpc>
                <a:spcPct val="150000"/>
              </a:lnSpc>
              <a:buAutoNum type="arabicParenR" startAt="5"/>
            </a:pPr>
            <a:r>
              <a:rPr lang="en-US" b="1" dirty="0" err="1" smtClean="0">
                <a:latin typeface="Century Gothic" panose="020B0502020202020204" pitchFamily="34" charset="0"/>
              </a:rPr>
              <a:t>Somatopsychic</a:t>
            </a:r>
            <a:r>
              <a:rPr lang="en-US" b="1" dirty="0" smtClean="0">
                <a:latin typeface="Century Gothic" panose="020B0502020202020204" pitchFamily="34" charset="0"/>
              </a:rPr>
              <a:t> effects 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   fear of vertigo 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327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8806" y="604911"/>
            <a:ext cx="11009295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An important sign of the disease is </a:t>
            </a:r>
            <a:r>
              <a:rPr lang="en-US" b="1" u="sng" dirty="0" smtClean="0">
                <a:latin typeface="Century Gothic" panose="020B0502020202020204" pitchFamily="34" charset="0"/>
              </a:rPr>
              <a:t>nystagmus</a:t>
            </a:r>
            <a:r>
              <a:rPr lang="en-US" b="1" dirty="0" smtClean="0">
                <a:latin typeface="Century Gothic" panose="020B0502020202020204" pitchFamily="34" charset="0"/>
              </a:rPr>
              <a:t> (an involuntary, oscillatory movement of eyeball)</a:t>
            </a:r>
          </a:p>
          <a:p>
            <a:pPr>
              <a:lnSpc>
                <a:spcPct val="150000"/>
              </a:lnSpc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A </a:t>
            </a:r>
            <a:r>
              <a:rPr lang="en-US" b="1" dirty="0" smtClean="0">
                <a:latin typeface="Century Gothic" panose="020B0502020202020204" pitchFamily="34" charset="0"/>
              </a:rPr>
              <a:t>typical attack has </a:t>
            </a:r>
            <a:r>
              <a:rPr lang="en-US" b="1" u="sng" dirty="0" smtClean="0">
                <a:latin typeface="Century Gothic" panose="020B0502020202020204" pitchFamily="34" charset="0"/>
              </a:rPr>
              <a:t>3 phases </a:t>
            </a:r>
            <a:r>
              <a:rPr lang="en-US" b="1" dirty="0" smtClean="0">
                <a:latin typeface="Century Gothic" panose="020B0502020202020204" pitchFamily="34" charset="0"/>
              </a:rPr>
              <a:t>regarding nystagmus: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1) </a:t>
            </a:r>
            <a:r>
              <a:rPr lang="en-US" b="1" u="sng" dirty="0" err="1" smtClean="0">
                <a:latin typeface="Century Gothic" panose="020B0502020202020204" pitchFamily="34" charset="0"/>
              </a:rPr>
              <a:t>Irritative</a:t>
            </a:r>
            <a:r>
              <a:rPr lang="en-US" b="1" u="sng" dirty="0" smtClean="0">
                <a:latin typeface="Century Gothic" panose="020B0502020202020204" pitchFamily="34" charset="0"/>
              </a:rPr>
              <a:t> phase </a:t>
            </a:r>
            <a:r>
              <a:rPr lang="en-US" b="1" dirty="0" smtClean="0">
                <a:latin typeface="Century Gothic" panose="020B0502020202020204" pitchFamily="34" charset="0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         Nystagmus usually horizontal towards the affected ear, lasting for &lt;1 hour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2</a:t>
            </a:r>
            <a:r>
              <a:rPr lang="en-US" b="1" dirty="0" smtClean="0">
                <a:latin typeface="Century Gothic" panose="020B0502020202020204" pitchFamily="34" charset="0"/>
              </a:rPr>
              <a:t>) </a:t>
            </a:r>
            <a:r>
              <a:rPr lang="en-US" b="1" u="sng" dirty="0" smtClean="0">
                <a:latin typeface="Century Gothic" panose="020B0502020202020204" pitchFamily="34" charset="0"/>
              </a:rPr>
              <a:t>Paretic phase </a:t>
            </a:r>
            <a:r>
              <a:rPr lang="en-US" b="1" dirty="0" smtClean="0">
                <a:latin typeface="Century Gothic" panose="020B0502020202020204" pitchFamily="34" charset="0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   </a:t>
            </a:r>
            <a:r>
              <a:rPr lang="en-US" dirty="0" smtClean="0">
                <a:latin typeface="Century Gothic" panose="020B0502020202020204" pitchFamily="34" charset="0"/>
              </a:rPr>
              <a:t>Nystagmus beats away from the affected ear, lasting for several hours, even 1 or 2 days due to peripheral </a:t>
            </a:r>
            <a:r>
              <a:rPr lang="en-US" dirty="0" err="1" smtClean="0">
                <a:latin typeface="Century Gothic" panose="020B0502020202020204" pitchFamily="34" charset="0"/>
              </a:rPr>
              <a:t>hypofunction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3) </a:t>
            </a:r>
            <a:r>
              <a:rPr lang="en-US" b="1" u="sng" dirty="0" smtClean="0">
                <a:latin typeface="Century Gothic" panose="020B0502020202020204" pitchFamily="34" charset="0"/>
              </a:rPr>
              <a:t>Recovery phase: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   </a:t>
            </a:r>
            <a:r>
              <a:rPr lang="en-US" dirty="0" smtClean="0">
                <a:latin typeface="Century Gothic" panose="020B0502020202020204" pitchFamily="34" charset="0"/>
              </a:rPr>
              <a:t>Nystagmus towards affected ear, </a:t>
            </a:r>
            <a:r>
              <a:rPr lang="en-US" dirty="0" err="1" smtClean="0">
                <a:latin typeface="Century Gothic" panose="020B0502020202020204" pitchFamily="34" charset="0"/>
              </a:rPr>
              <a:t>lsts</a:t>
            </a:r>
            <a:r>
              <a:rPr lang="en-US" dirty="0" smtClean="0">
                <a:latin typeface="Century Gothic" panose="020B0502020202020204" pitchFamily="34" charset="0"/>
              </a:rPr>
              <a:t> for several hours, 1 or 2 days due to brain-stem </a:t>
            </a:r>
            <a:r>
              <a:rPr lang="en-US" dirty="0" smtClean="0">
                <a:latin typeface="Century Gothic" panose="020B0502020202020204" pitchFamily="34" charset="0"/>
              </a:rPr>
              <a:t>compensation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405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1246</Words>
  <Application>Microsoft Office PowerPoint</Application>
  <PresentationFormat>Widescreen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MENIERE’S DISEASE</dc:title>
  <dc:creator>Dell</dc:creator>
  <cp:lastModifiedBy>Dell</cp:lastModifiedBy>
  <cp:revision>96</cp:revision>
  <dcterms:created xsi:type="dcterms:W3CDTF">2020-03-29T07:25:15Z</dcterms:created>
  <dcterms:modified xsi:type="dcterms:W3CDTF">2020-03-30T09:03:44Z</dcterms:modified>
</cp:coreProperties>
</file>