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73" autoAdjust="0"/>
  </p:normalViewPr>
  <p:slideViewPr>
    <p:cSldViewPr>
      <p:cViewPr varScale="1">
        <p:scale>
          <a:sx n="67" d="100"/>
          <a:sy n="67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B8823-E688-46DC-B819-A5E79BC82345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C0381-DD61-43B7-AD2E-649B15A1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C0381-DD61-43B7-AD2E-649B15A1B5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Lower GIT 1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Dr. </a:t>
            </a:r>
            <a:r>
              <a:rPr lang="en-US" sz="3600" b="1" dirty="0" err="1" smtClean="0">
                <a:solidFill>
                  <a:srgbClr val="00B050"/>
                </a:solidFill>
              </a:rPr>
              <a:t>Mahbuba</a:t>
            </a:r>
            <a:r>
              <a:rPr lang="en-US" sz="3600" b="1" dirty="0" smtClean="0">
                <a:solidFill>
                  <a:srgbClr val="00B050"/>
                </a:solidFill>
              </a:rPr>
              <a:t> Begum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MBBS(DMC), FCPS(surgery)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Associate Professor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Department of Surgery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MCWH, </a:t>
            </a:r>
            <a:r>
              <a:rPr lang="en-US" dirty="0" err="1" smtClean="0">
                <a:solidFill>
                  <a:srgbClr val="00B050"/>
                </a:solidFill>
              </a:rPr>
              <a:t>Uttara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Case presentation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Patient 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A 55 year old female presented with a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lump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right side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abdomen with occasional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colicky pain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for last 3 months. She also complained of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generalized weakness along with anorexia &amp; weight loss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last 7 months. She had occasional h/o of passage of blood ( altered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during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defaecation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Patient 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A 55 yr old man presented with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alteration of bowel habit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with increasing constipation for last 5 months. He had also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bleeding (dark red ) per rectum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during motion. He noticed 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lump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his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left side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abdomen for last 2 months with occasional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colicky pain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&amp; feeling of abdominal distention / discomfort.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Patient 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A 25 year young lady presented with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acute pain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 abdomen diffuses to whole abdomen for 3 days. Initially she experienced colicky pain for last 6 months &amp; usually relieved by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defaecation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She had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absolute constipation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3 days – she experiences alteration of bowel habit with for last 7 months with increasing constipation. She had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abdominal distension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3 days &amp; also complained of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vomiting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2 days. 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Patient 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A 50 yr male pt presented with painless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bright red bleeding per rectum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during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defaecation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last 8 months which is increasing in volume sometimes staining underclothing. He experiences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alteration of bowel habit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the form of constipation persisting for 3 -4 days followed by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diarrhoea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1 -2 days. He also complained of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tenesmus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3 months &amp;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sense of incomplete evacuation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ocassional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spurious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diarrhoea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management or to reach a diagnosis detailed history, physical examination &amp; some relevant investigations are required. Treatment depends on underlying causes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Symptomatology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Tenesmus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painful straining to empty bowel without resultant evacuation. Common in Ca sigmoid colon, ca rectum.</a:t>
            </a:r>
          </a:p>
          <a:p>
            <a:pPr>
              <a:buNone/>
            </a:pP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Alteration of bowel habit: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consistency ( constipated / loose ), frequency, timing.  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Early morning bloody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diarrhoea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in ulcerative growth mucus, pus,  blood &amp;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faeces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accumulate overnight  &amp; a pt has to get up before the accustomed hour in morning in order 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defaecate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Ca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ampulla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rectum.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Increasing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consipation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Ca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pelvirectal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junction.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Sense of incomplete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defaecation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proliferative growth in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ampulla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causes a sensation of fullness in the rectum &amp; the pt feels that his bowel has not been completely emptied after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defaecation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Spurious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diarrhoea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as pt has sense of incomplete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defaecation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pt  may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endeavour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empty the rectum several times a day with passage of flatus &amp; a little blood stained mucus ( bloody slime ).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Bleeding per rectum 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Black stool – 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melaena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 bleeding from upper GIT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Dark red blood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pathoogy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caecum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sigmoid colon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Bright red blood –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hematochezia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&gt; lesion in rectum – anal canal.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Painful bleeding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Fissure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blood streaks on stool /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bld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 toilet paper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Fistula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ano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 anal canal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Rupture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perianal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hematoma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Ruptured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anorectal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abscess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Endometriosis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Injury </a:t>
            </a: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Painless bleeding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Blood alone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polyp ( children – juvenile polyp ), villous adenoma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diverticular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disease, ulcerative colitis, prolapsed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haemorrhoid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Ca rectum.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Blood after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defaecation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haemorrhoids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.  ►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Blood with mucus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IBD ( ulcerative colitis,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Crohn’s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disease ),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intussusception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iscemic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colitis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Blood with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slool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Mixed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faeces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lesion in bowel higher than sigmoid colon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On surface of stool – lesion in rectum – anal canal.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Diagnosis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Pt 1 &gt; Ca right colon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caecal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 ascending colon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Pt 2 &gt; Ca left colon – descending or sigmoid colon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Pt 3 &gt; Acute large gut obstruction due to Ca left colon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Pt 4 &gt; Ca rectum.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b="1" u="sng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Distribution of colorectal malignancy </a:t>
            </a:r>
            <a:r>
              <a:rPr lang="en-US" sz="2000" b="1" u="sng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by sites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 Rectum(38%),  </a:t>
            </a:r>
            <a:r>
              <a:rPr lang="en-US" sz="2000" dirty="0" smtClean="0">
                <a:latin typeface="Arial" charset="0"/>
                <a:cs typeface="Arial" charset="0"/>
              </a:rPr>
              <a:t>sigmoid colon(21</a:t>
            </a:r>
            <a:r>
              <a:rPr lang="en-US" sz="2000" dirty="0" smtClean="0">
                <a:latin typeface="Arial" charset="0"/>
                <a:cs typeface="Arial" charset="0"/>
              </a:rPr>
              <a:t>%),  </a:t>
            </a:r>
            <a:r>
              <a:rPr lang="en-US" sz="2000" dirty="0" err="1" smtClean="0">
                <a:latin typeface="Arial" charset="0"/>
                <a:cs typeface="Arial" charset="0"/>
              </a:rPr>
              <a:t>caecum</a:t>
            </a:r>
            <a:r>
              <a:rPr lang="en-US" sz="2000" dirty="0" smtClean="0">
                <a:latin typeface="Arial" charset="0"/>
                <a:cs typeface="Arial" charset="0"/>
              </a:rPr>
              <a:t>(12</a:t>
            </a:r>
            <a:r>
              <a:rPr lang="en-US" sz="2000" dirty="0" smtClean="0">
                <a:latin typeface="Arial" charset="0"/>
                <a:cs typeface="Arial" charset="0"/>
              </a:rPr>
              <a:t>%), 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rectosigmoid</a:t>
            </a:r>
            <a:r>
              <a:rPr lang="en-US" sz="2000" dirty="0" smtClean="0">
                <a:latin typeface="Arial" charset="0"/>
                <a:cs typeface="Arial" charset="0"/>
              </a:rPr>
              <a:t> junction(7</a:t>
            </a:r>
            <a:r>
              <a:rPr lang="en-US" sz="2000" dirty="0" smtClean="0">
                <a:latin typeface="Arial" charset="0"/>
                <a:cs typeface="Arial" charset="0"/>
              </a:rPr>
              <a:t>%),  </a:t>
            </a:r>
            <a:r>
              <a:rPr lang="en-US" sz="2000" dirty="0" smtClean="0">
                <a:latin typeface="Arial" charset="0"/>
                <a:cs typeface="Arial" charset="0"/>
              </a:rPr>
              <a:t>transverse colon(5.5</a:t>
            </a:r>
            <a:r>
              <a:rPr lang="en-US" sz="2000" dirty="0" smtClean="0">
                <a:latin typeface="Arial" charset="0"/>
                <a:cs typeface="Arial" charset="0"/>
              </a:rPr>
              <a:t>%),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ascending colon(5</a:t>
            </a:r>
            <a:r>
              <a:rPr lang="en-US" sz="2000" dirty="0" smtClean="0">
                <a:latin typeface="Arial" charset="0"/>
                <a:cs typeface="Arial" charset="0"/>
              </a:rPr>
              <a:t>%),  </a:t>
            </a:r>
            <a:r>
              <a:rPr lang="en-US" sz="2000" dirty="0" smtClean="0">
                <a:latin typeface="Arial" charset="0"/>
                <a:cs typeface="Arial" charset="0"/>
              </a:rPr>
              <a:t>descending colon(4</a:t>
            </a:r>
            <a:r>
              <a:rPr lang="en-US" sz="2000" dirty="0" smtClean="0">
                <a:latin typeface="Arial" charset="0"/>
                <a:cs typeface="Arial" charset="0"/>
              </a:rPr>
              <a:t>%),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splenic</a:t>
            </a:r>
            <a:r>
              <a:rPr lang="en-US" sz="2000" dirty="0" smtClean="0">
                <a:latin typeface="Arial" charset="0"/>
                <a:cs typeface="Arial" charset="0"/>
              </a:rPr>
              <a:t> flexure(3</a:t>
            </a:r>
            <a:r>
              <a:rPr lang="en-US" sz="2000" dirty="0" smtClean="0">
                <a:latin typeface="Arial" charset="0"/>
                <a:cs typeface="Arial" charset="0"/>
              </a:rPr>
              <a:t>%),  </a:t>
            </a:r>
            <a:r>
              <a:rPr lang="en-US" sz="2000" dirty="0" smtClean="0">
                <a:latin typeface="Arial" charset="0"/>
                <a:cs typeface="Arial" charset="0"/>
              </a:rPr>
              <a:t>hepatic flexure(2</a:t>
            </a:r>
            <a:r>
              <a:rPr lang="en-US" sz="2000" dirty="0" smtClean="0">
                <a:latin typeface="Arial" charset="0"/>
                <a:cs typeface="Arial" charset="0"/>
              </a:rPr>
              <a:t>%),  </a:t>
            </a:r>
            <a:r>
              <a:rPr lang="en-US" sz="2000" dirty="0" smtClean="0">
                <a:latin typeface="Arial" charset="0"/>
                <a:cs typeface="Arial" charset="0"/>
              </a:rPr>
              <a:t>anus(2</a:t>
            </a:r>
            <a:r>
              <a:rPr lang="en-US" sz="2000" dirty="0" smtClean="0">
                <a:latin typeface="Arial" charset="0"/>
                <a:cs typeface="Arial" charset="0"/>
              </a:rPr>
              <a:t>%),  </a:t>
            </a:r>
            <a:r>
              <a:rPr lang="en-US" sz="2000" dirty="0" smtClean="0">
                <a:latin typeface="Arial" charset="0"/>
                <a:cs typeface="Arial" charset="0"/>
              </a:rPr>
              <a:t>appendix(0.5%).</a:t>
            </a: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Etiology</a:t>
            </a:r>
            <a:r>
              <a:rPr lang="en-US" sz="2000" b="1" u="sng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of colorectal malignancy </a:t>
            </a:r>
          </a:p>
          <a:p>
            <a:pPr>
              <a:lnSpc>
                <a:spcPct val="90000"/>
              </a:lnSpc>
              <a:buNone/>
            </a:pPr>
            <a:endParaRPr lang="en-US" sz="20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u="sng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1 )</a:t>
            </a:r>
            <a:r>
              <a:rPr lang="en-US" sz="20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Dietary factor</a:t>
            </a:r>
            <a:r>
              <a:rPr lang="en-US" sz="2000" dirty="0" smtClean="0">
                <a:latin typeface="Arial" charset="0"/>
                <a:cs typeface="Arial" charset="0"/>
              </a:rPr>
              <a:t> - Increase intake of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red meat</a:t>
            </a:r>
            <a:r>
              <a:rPr lang="en-US" sz="2000" dirty="0" smtClean="0">
                <a:latin typeface="Arial" charset="0"/>
                <a:cs typeface="Arial" charset="0"/>
              </a:rPr>
              <a:t> / animal fat</a:t>
            </a:r>
            <a:r>
              <a:rPr lang="en-US" sz="2000" dirty="0" smtClean="0">
                <a:latin typeface="Arial" charset="0"/>
                <a:cs typeface="Arial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-  </a:t>
            </a:r>
            <a:r>
              <a:rPr lang="en-US" sz="2000" dirty="0" smtClean="0">
                <a:latin typeface="Arial" charset="0"/>
                <a:cs typeface="Arial" charset="0"/>
              </a:rPr>
              <a:t>Less intake of 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dietary </a:t>
            </a:r>
            <a:r>
              <a:rPr lang="en-US" sz="20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fibre</a:t>
            </a:r>
            <a:r>
              <a:rPr lang="en-US" sz="2000" dirty="0" smtClean="0">
                <a:latin typeface="Arial" charset="0"/>
                <a:cs typeface="Arial" charset="0"/>
              </a:rPr>
              <a:t> ( roughage is associated with ↓ transit time → ↓ exposure of mucosa to dietary carcinogens )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- Lack </a:t>
            </a:r>
            <a:r>
              <a:rPr lang="en-US" sz="2000" dirty="0" smtClean="0">
                <a:latin typeface="Arial" charset="0"/>
                <a:cs typeface="Arial" charset="0"/>
              </a:rPr>
              <a:t>of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calcium </a:t>
            </a:r>
            <a:r>
              <a:rPr lang="en-US" sz="2000" dirty="0" smtClean="0">
                <a:latin typeface="Arial" charset="0"/>
                <a:cs typeface="Arial" charset="0"/>
              </a:rPr>
              <a:t>in </a:t>
            </a:r>
            <a:r>
              <a:rPr lang="en-US" sz="2000" dirty="0" smtClean="0">
                <a:latin typeface="Arial" charset="0"/>
                <a:cs typeface="Arial" charset="0"/>
              </a:rPr>
              <a:t>diet (Ca+ with lipid / secondary bile </a:t>
            </a:r>
            <a:r>
              <a:rPr lang="en-US" sz="2000" dirty="0" err="1" smtClean="0">
                <a:latin typeface="Arial" charset="0"/>
                <a:cs typeface="Arial" charset="0"/>
              </a:rPr>
              <a:t>acds</a:t>
            </a:r>
            <a:r>
              <a:rPr lang="en-US" sz="2000" dirty="0" smtClean="0">
                <a:latin typeface="Arial" charset="0"/>
                <a:cs typeface="Arial" charset="0"/>
              </a:rPr>
              <a:t> = inert, Ca+ thus inhibit tissue damaging &amp; proliferation inducing effect of colonic lipid). 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2) Genetic </a:t>
            </a:r>
            <a:r>
              <a:rPr lang="en-US" sz="20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factor </a:t>
            </a:r>
            <a:r>
              <a:rPr lang="en-US" sz="2000" dirty="0" smtClean="0">
                <a:latin typeface="Arial" charset="0"/>
                <a:cs typeface="Arial" charset="0"/>
              </a:rPr>
              <a:t>– mutation of APC gene</a:t>
            </a:r>
            <a:r>
              <a:rPr lang="en-US" sz="2000" dirty="0" smtClean="0">
                <a:latin typeface="Arial" charset="0"/>
                <a:cs typeface="Arial" charset="0"/>
              </a:rPr>
              <a:t>,  </a:t>
            </a:r>
            <a:r>
              <a:rPr lang="en-US" sz="2000" dirty="0" smtClean="0">
                <a:latin typeface="Arial" charset="0"/>
                <a:cs typeface="Arial" charset="0"/>
              </a:rPr>
              <a:t>mutation of P53 gene, defect in DNA mismatch repair gene.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3) Smoking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4) Alcohol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5) </a:t>
            </a:r>
            <a:r>
              <a:rPr lang="en-US" sz="20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Diseases</a:t>
            </a:r>
            <a:r>
              <a:rPr lang="en-US" sz="2000" dirty="0" smtClean="0">
                <a:latin typeface="Arial" charset="0"/>
                <a:cs typeface="Arial" charset="0"/>
              </a:rPr>
              <a:t> – FPC(10 – 20 yrs after onset</a:t>
            </a:r>
            <a:r>
              <a:rPr lang="en-US" sz="2000" dirty="0" smtClean="0">
                <a:latin typeface="Arial" charset="0"/>
                <a:cs typeface="Arial" charset="0"/>
              </a:rPr>
              <a:t>),  </a:t>
            </a:r>
            <a:r>
              <a:rPr lang="en-US" sz="2000" dirty="0" smtClean="0">
                <a:latin typeface="Arial" charset="0"/>
                <a:cs typeface="Arial" charset="0"/>
              </a:rPr>
              <a:t>Long standing ulcerative colitis (3.5</a:t>
            </a:r>
            <a:r>
              <a:rPr lang="en-US" sz="2000" dirty="0" smtClean="0">
                <a:latin typeface="Arial" charset="0"/>
                <a:cs typeface="Arial" charset="0"/>
              </a:rPr>
              <a:t>%),  </a:t>
            </a:r>
            <a:r>
              <a:rPr lang="en-US" sz="2000" dirty="0" err="1" smtClean="0">
                <a:latin typeface="Arial" charset="0"/>
                <a:cs typeface="Arial" charset="0"/>
              </a:rPr>
              <a:t>crohn’s</a:t>
            </a:r>
            <a:r>
              <a:rPr lang="en-US" sz="2000" dirty="0" smtClean="0">
                <a:latin typeface="Arial" charset="0"/>
                <a:cs typeface="Arial" charset="0"/>
              </a:rPr>
              <a:t> colitis, </a:t>
            </a:r>
            <a:r>
              <a:rPr lang="en-US" sz="2000" dirty="0" smtClean="0">
                <a:latin typeface="Arial" charset="0"/>
                <a:cs typeface="Arial" charset="0"/>
              </a:rPr>
              <a:t> villous </a:t>
            </a:r>
            <a:r>
              <a:rPr lang="en-US" sz="2000" dirty="0" smtClean="0">
                <a:latin typeface="Arial" charset="0"/>
                <a:cs typeface="Arial" charset="0"/>
              </a:rPr>
              <a:t>adenoma( ˃2cm in size), </a:t>
            </a:r>
            <a:r>
              <a:rPr lang="en-US" sz="2000" dirty="0" err="1" smtClean="0">
                <a:latin typeface="Arial" charset="0"/>
                <a:cs typeface="Arial" charset="0"/>
              </a:rPr>
              <a:t>Bilharzioma</a:t>
            </a:r>
            <a:r>
              <a:rPr lang="en-US" sz="2000" dirty="0" smtClean="0">
                <a:latin typeface="Arial" charset="0"/>
                <a:cs typeface="Arial" charset="0"/>
              </a:rPr>
              <a:t> (</a:t>
            </a:r>
            <a:r>
              <a:rPr lang="en-US" sz="2000" dirty="0" err="1" smtClean="0">
                <a:latin typeface="Arial" charset="0"/>
                <a:cs typeface="Arial" charset="0"/>
              </a:rPr>
              <a:t>schistosoma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mansoni</a:t>
            </a:r>
            <a:r>
              <a:rPr lang="en-US" sz="2000" dirty="0" smtClean="0">
                <a:latin typeface="Arial" charset="0"/>
                <a:cs typeface="Arial" charset="0"/>
              </a:rPr>
              <a:t>).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6)</a:t>
            </a:r>
            <a:r>
              <a:rPr lang="en-US" sz="20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Operations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:  </a:t>
            </a:r>
            <a:r>
              <a:rPr lang="en-US" sz="2000" dirty="0" err="1" smtClean="0">
                <a:latin typeface="Arial" charset="0"/>
                <a:cs typeface="Arial" charset="0"/>
              </a:rPr>
              <a:t>Cholecystectomy</a:t>
            </a:r>
            <a:r>
              <a:rPr lang="en-US" sz="2000" dirty="0" smtClean="0">
                <a:latin typeface="Arial" charset="0"/>
                <a:cs typeface="Arial" charset="0"/>
              </a:rPr>
              <a:t> ( ↑ in risk of </a:t>
            </a:r>
            <a:r>
              <a:rPr lang="en-US" sz="2000" dirty="0" err="1" smtClean="0">
                <a:latin typeface="Arial" charset="0"/>
                <a:cs typeface="Arial" charset="0"/>
              </a:rPr>
              <a:t>rt</a:t>
            </a:r>
            <a:r>
              <a:rPr lang="en-US" sz="2000" dirty="0" smtClean="0">
                <a:latin typeface="Arial" charset="0"/>
                <a:cs typeface="Arial" charset="0"/>
              </a:rPr>
              <a:t> sided colon cancer due to ↑ bile acid exposure ),   After </a:t>
            </a:r>
            <a:r>
              <a:rPr lang="en-US" sz="2000" dirty="0" err="1" smtClean="0">
                <a:latin typeface="Arial" charset="0"/>
                <a:cs typeface="Arial" charset="0"/>
              </a:rPr>
              <a:t>gastrectomy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      Following </a:t>
            </a:r>
            <a:r>
              <a:rPr lang="en-US" sz="2000" dirty="0" err="1" smtClean="0">
                <a:latin typeface="Arial" charset="0"/>
                <a:cs typeface="Arial" charset="0"/>
              </a:rPr>
              <a:t>ureterosigmoidostomy</a:t>
            </a:r>
            <a:r>
              <a:rPr lang="en-US" sz="2000" dirty="0" smtClean="0">
                <a:latin typeface="Arial" charset="0"/>
                <a:cs typeface="Arial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Infection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intraepithelial E. coli, Helicobacter pylori infection.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8) Radiation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● NSAID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protective( as PG –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immunesuppressive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enhance metastasis )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Pathology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Macroscopically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4 varieties –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1)Annular  2) Tubular  3) Ulcer  4) Cauliflower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Microscopically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Adenocarcinoma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originating in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colonic / rectal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epithelium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Spread 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slow growing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Direct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locally,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radial /transverse spread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from mucosa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err="1" smtClean="0">
                <a:latin typeface="Arial"/>
                <a:cs typeface="Arial"/>
              </a:rPr>
              <a:t>submucosa</a:t>
            </a:r>
            <a:r>
              <a:rPr lang="en-US" sz="2000" dirty="0" smtClean="0">
                <a:latin typeface="Arial"/>
                <a:cs typeface="Arial"/>
              </a:rPr>
              <a:t> → muscle → </a:t>
            </a:r>
            <a:r>
              <a:rPr lang="en-US" sz="2000" dirty="0" err="1" smtClean="0">
                <a:latin typeface="Arial"/>
                <a:cs typeface="Arial"/>
              </a:rPr>
              <a:t>serosa</a:t>
            </a:r>
            <a:r>
              <a:rPr lang="en-US" sz="2000" dirty="0" smtClean="0">
                <a:latin typeface="Arial"/>
                <a:cs typeface="Arial"/>
              </a:rPr>
              <a:t> → adjacent structures ( </a:t>
            </a:r>
            <a:r>
              <a:rPr lang="en-US" sz="2000" dirty="0" err="1" smtClean="0">
                <a:latin typeface="Arial"/>
                <a:cs typeface="Arial"/>
              </a:rPr>
              <a:t>ureter</a:t>
            </a:r>
            <a:r>
              <a:rPr lang="en-US" sz="2000" dirty="0" smtClean="0">
                <a:latin typeface="Arial"/>
                <a:cs typeface="Arial"/>
              </a:rPr>
              <a:t>, duodenum, post, </a:t>
            </a:r>
            <a:r>
              <a:rPr lang="en-US" sz="2000" dirty="0" err="1" smtClean="0">
                <a:latin typeface="Arial"/>
                <a:cs typeface="Arial"/>
              </a:rPr>
              <a:t>abd</a:t>
            </a:r>
            <a:r>
              <a:rPr lang="en-US" sz="2000" dirty="0" smtClean="0">
                <a:latin typeface="Arial"/>
                <a:cs typeface="Arial"/>
              </a:rPr>
              <a:t>. Wall ms, small intestine, stomach, pelvic </a:t>
            </a:r>
            <a:r>
              <a:rPr lang="en-US" sz="2000" dirty="0" smtClean="0">
                <a:latin typeface="Arial"/>
                <a:cs typeface="Arial"/>
              </a:rPr>
              <a:t>organs – U. </a:t>
            </a:r>
            <a:r>
              <a:rPr lang="en-US" sz="2000" dirty="0" err="1" smtClean="0">
                <a:latin typeface="Arial"/>
                <a:cs typeface="Arial"/>
              </a:rPr>
              <a:t>badder</a:t>
            </a:r>
            <a:r>
              <a:rPr lang="en-US" sz="2000" dirty="0" smtClean="0">
                <a:latin typeface="Arial"/>
                <a:cs typeface="Arial"/>
              </a:rPr>
              <a:t>, prostate, uterus </a:t>
            </a:r>
            <a:r>
              <a:rPr lang="en-US" sz="2000" dirty="0" err="1" smtClean="0">
                <a:latin typeface="Arial"/>
                <a:cs typeface="Arial"/>
              </a:rPr>
              <a:t>adnexa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or ant. </a:t>
            </a:r>
            <a:r>
              <a:rPr lang="en-US" sz="2000" dirty="0" err="1" smtClean="0">
                <a:latin typeface="Arial"/>
                <a:cs typeface="Arial"/>
              </a:rPr>
              <a:t>Abd</a:t>
            </a:r>
            <a:r>
              <a:rPr lang="en-US" sz="2000" dirty="0" smtClean="0">
                <a:latin typeface="Arial"/>
                <a:cs typeface="Arial"/>
              </a:rPr>
              <a:t>. Wall).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latin typeface="Arial"/>
                <a:cs typeface="Arial"/>
              </a:rPr>
              <a:t>      -</a:t>
            </a:r>
            <a:r>
              <a:rPr lang="en-US" sz="2000" b="1" dirty="0" smtClean="0">
                <a:latin typeface="Arial"/>
                <a:cs typeface="Arial"/>
              </a:rPr>
              <a:t> longitudinal spread</a:t>
            </a:r>
            <a:r>
              <a:rPr lang="en-US" sz="2000" dirty="0" smtClean="0">
                <a:latin typeface="Arial"/>
                <a:cs typeface="Arial"/>
              </a:rPr>
              <a:t> along wall proximally &amp; distally.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Arial"/>
                <a:cs typeface="Arial"/>
              </a:rPr>
              <a:t>Lymphatic</a:t>
            </a:r>
            <a:r>
              <a:rPr lang="en-US" sz="2000" dirty="0" smtClean="0">
                <a:latin typeface="Arial"/>
                <a:cs typeface="Arial"/>
              </a:rPr>
              <a:t>: LN </a:t>
            </a:r>
            <a:r>
              <a:rPr lang="en-US" sz="2000" dirty="0" smtClean="0">
                <a:latin typeface="Arial"/>
                <a:cs typeface="Arial"/>
              </a:rPr>
              <a:t>adjacent to </a:t>
            </a:r>
            <a:r>
              <a:rPr lang="en-US" sz="2000" dirty="0" smtClean="0">
                <a:latin typeface="Arial"/>
                <a:cs typeface="Arial"/>
              </a:rPr>
              <a:t>bowel wall → along supplying vessel (</a:t>
            </a:r>
            <a:r>
              <a:rPr lang="en-US" sz="2000" dirty="0" err="1" smtClean="0">
                <a:latin typeface="Arial"/>
                <a:cs typeface="Arial"/>
              </a:rPr>
              <a:t>ileocolic,rt</a:t>
            </a:r>
            <a:r>
              <a:rPr lang="en-US" sz="2000" dirty="0" smtClean="0">
                <a:latin typeface="Arial"/>
                <a:cs typeface="Arial"/>
              </a:rPr>
              <a:t> colic, middle colic, </a:t>
            </a:r>
            <a:r>
              <a:rPr lang="en-US" sz="2000" dirty="0" smtClean="0">
                <a:latin typeface="Arial"/>
                <a:cs typeface="Arial"/>
              </a:rPr>
              <a:t>Lt </a:t>
            </a:r>
            <a:r>
              <a:rPr lang="en-US" sz="2000" dirty="0" smtClean="0">
                <a:latin typeface="Arial"/>
                <a:cs typeface="Arial"/>
              </a:rPr>
              <a:t>colic, sigmoid arteries →LN around superior &amp; inferior mesenteric arteries → </a:t>
            </a:r>
            <a:r>
              <a:rPr lang="en-US" sz="2000" dirty="0" err="1" smtClean="0">
                <a:latin typeface="Arial"/>
                <a:cs typeface="Arial"/>
              </a:rPr>
              <a:t>para</a:t>
            </a:r>
            <a:r>
              <a:rPr lang="en-US" sz="2000" dirty="0" smtClean="0">
                <a:latin typeface="Arial"/>
                <a:cs typeface="Arial"/>
              </a:rPr>
              <a:t> aortic nodes.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err="1" smtClean="0">
                <a:solidFill>
                  <a:srgbClr val="00B050"/>
                </a:solidFill>
                <a:latin typeface="Arial"/>
                <a:cs typeface="Arial"/>
              </a:rPr>
              <a:t>Haematogenous</a:t>
            </a:r>
            <a:r>
              <a:rPr lang="en-US" sz="2000" dirty="0" smtClean="0">
                <a:latin typeface="Arial"/>
                <a:cs typeface="Arial"/>
              </a:rPr>
              <a:t> spread : via portal vein – liver, lung. Less common sites-brain, bone, skin, </a:t>
            </a:r>
            <a:r>
              <a:rPr lang="en-US" sz="2000" dirty="0" err="1" smtClean="0">
                <a:latin typeface="Arial"/>
                <a:cs typeface="Arial"/>
              </a:rPr>
              <a:t>overy</a:t>
            </a:r>
            <a:r>
              <a:rPr lang="en-US" sz="2000" dirty="0" smtClean="0">
                <a:latin typeface="Arial"/>
                <a:cs typeface="Arial"/>
              </a:rPr>
              <a:t>, kidney.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err="1" smtClean="0">
                <a:solidFill>
                  <a:srgbClr val="00B050"/>
                </a:solidFill>
                <a:latin typeface="Arial"/>
                <a:cs typeface="Arial"/>
              </a:rPr>
              <a:t>Transcoelomic</a:t>
            </a:r>
            <a:r>
              <a:rPr lang="en-US" sz="2000" dirty="0" smtClean="0">
                <a:latin typeface="Arial"/>
                <a:cs typeface="Arial"/>
              </a:rPr>
              <a:t> spread </a:t>
            </a:r>
            <a:r>
              <a:rPr lang="en-US" sz="2000" dirty="0" smtClean="0">
                <a:latin typeface="Arial"/>
                <a:cs typeface="Arial"/>
              </a:rPr>
              <a:t>: peritoneum</a:t>
            </a:r>
            <a:r>
              <a:rPr lang="en-US" sz="2000" dirty="0" smtClean="0">
                <a:latin typeface="Arial"/>
                <a:cs typeface="Arial"/>
              </a:rPr>
              <a:t>, </a:t>
            </a:r>
            <a:r>
              <a:rPr lang="en-US" sz="2000" dirty="0" err="1" smtClean="0">
                <a:latin typeface="Arial"/>
                <a:cs typeface="Arial"/>
              </a:rPr>
              <a:t>omentum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553200"/>
          </a:xfrm>
        </p:spPr>
        <p:txBody>
          <a:bodyPr/>
          <a:lstStyle/>
          <a:p>
            <a:pPr>
              <a:buNone/>
            </a:pPr>
            <a:r>
              <a:rPr lang="en-US" sz="20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Emergengy</a:t>
            </a:r>
            <a:r>
              <a:rPr lang="en-US" sz="20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presentation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charset="0"/>
                <a:cs typeface="Arial" charset="0"/>
              </a:rPr>
              <a:t> Acute </a:t>
            </a:r>
            <a:r>
              <a:rPr lang="en-US" sz="2000" dirty="0" smtClean="0">
                <a:latin typeface="Arial" charset="0"/>
                <a:cs typeface="Arial" charset="0"/>
              </a:rPr>
              <a:t>intestinal obstruction</a:t>
            </a:r>
            <a:r>
              <a:rPr lang="en-US" sz="2000" dirty="0" smtClean="0">
                <a:latin typeface="Arial" charset="0"/>
                <a:cs typeface="Arial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charset="0"/>
                <a:cs typeface="Arial" charset="0"/>
              </a:rPr>
              <a:t> Bleeding - profuse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perforation</a:t>
            </a:r>
            <a:r>
              <a:rPr lang="en-US" sz="2000" dirty="0" smtClean="0">
                <a:latin typeface="Arial" charset="0"/>
                <a:cs typeface="Arial" charset="0"/>
              </a:rPr>
              <a:t>.   </a:t>
            </a:r>
            <a:endParaRPr lang="en-US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362200"/>
          <a:ext cx="8229600" cy="4522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0"/>
                <a:gridCol w="3909060"/>
              </a:tblGrid>
              <a:tr h="60489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Right colon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Left colon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48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Large caliber, thin, distensible wall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Smaller lumen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4899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Faecal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content- fluid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Semisolid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faeces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48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Late presentation &amp; obstruction uncommon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Early presentation with obstruction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48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Unexplained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anaemia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Alteration of bowel habit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780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Faecal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occult blood ±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Bleeding is common (bright red / dark)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48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Palpable mass – 10%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Mass( impacted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faeces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) above tumor.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1123</Words>
  <Application>Microsoft Office PowerPoint</Application>
  <PresentationFormat>On-screen Show (4:3)</PresentationFormat>
  <Paragraphs>106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Lower GIT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GIT 1</dc:title>
  <dc:creator>ASUS</dc:creator>
  <cp:lastModifiedBy>ASUS</cp:lastModifiedBy>
  <cp:revision>41</cp:revision>
  <dcterms:created xsi:type="dcterms:W3CDTF">2006-08-16T00:00:00Z</dcterms:created>
  <dcterms:modified xsi:type="dcterms:W3CDTF">2020-06-10T14:31:45Z</dcterms:modified>
</cp:coreProperties>
</file>